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>
  <p:sldMasterIdLst>
    <p:sldMasterId id="2147483672" r:id="rId1"/>
    <p:sldMasterId id="2147483685" r:id="rId2"/>
    <p:sldMasterId id="2147483698" r:id="rId3"/>
  </p:sldMasterIdLst>
  <p:notesMasterIdLst>
    <p:notesMasterId r:id="rId27"/>
  </p:notesMasterIdLst>
  <p:handoutMasterIdLst>
    <p:handoutMasterId r:id="rId28"/>
  </p:handoutMasterIdLst>
  <p:sldIdLst>
    <p:sldId id="257" r:id="rId4"/>
    <p:sldId id="258" r:id="rId5"/>
    <p:sldId id="259" r:id="rId6"/>
    <p:sldId id="261" r:id="rId7"/>
    <p:sldId id="262" r:id="rId8"/>
    <p:sldId id="279" r:id="rId9"/>
    <p:sldId id="280" r:id="rId10"/>
    <p:sldId id="295" r:id="rId11"/>
    <p:sldId id="293" r:id="rId12"/>
    <p:sldId id="267" r:id="rId13"/>
    <p:sldId id="268" r:id="rId14"/>
    <p:sldId id="283" r:id="rId15"/>
    <p:sldId id="269" r:id="rId16"/>
    <p:sldId id="270" r:id="rId17"/>
    <p:sldId id="271" r:id="rId18"/>
    <p:sldId id="272" r:id="rId19"/>
    <p:sldId id="290" r:id="rId20"/>
    <p:sldId id="273" r:id="rId21"/>
    <p:sldId id="274" r:id="rId22"/>
    <p:sldId id="275" r:id="rId23"/>
    <p:sldId id="276" r:id="rId24"/>
    <p:sldId id="281" r:id="rId25"/>
    <p:sldId id="278" r:id="rId26"/>
  </p:sldIdLst>
  <p:sldSz cx="9144000" cy="6858000" type="screen4x3"/>
  <p:notesSz cx="6854825" cy="9985375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45" userDrawn="1">
          <p15:clr>
            <a:srgbClr val="A4A3A4"/>
          </p15:clr>
        </p15:guide>
        <p15:guide id="2" pos="215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FF3300"/>
    <a:srgbClr val="0000FF"/>
    <a:srgbClr val="D64338"/>
    <a:srgbClr val="DCDCDC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56" autoAdjust="0"/>
    <p:restoredTop sz="85525" autoAdjust="0"/>
  </p:normalViewPr>
  <p:slideViewPr>
    <p:cSldViewPr snapToGrid="0">
      <p:cViewPr varScale="1">
        <p:scale>
          <a:sx n="112" d="100"/>
          <a:sy n="112" d="100"/>
        </p:scale>
        <p:origin x="732" y="108"/>
      </p:cViewPr>
      <p:guideLst/>
    </p:cSldViewPr>
  </p:slideViewPr>
  <p:outlineViewPr>
    <p:cViewPr>
      <p:scale>
        <a:sx n="33" d="100"/>
        <a:sy n="33" d="100"/>
      </p:scale>
      <p:origin x="0" y="-1851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2" d="100"/>
          <a:sy n="92" d="100"/>
        </p:scale>
        <p:origin x="3732" y="72"/>
      </p:cViewPr>
      <p:guideLst>
        <p:guide orient="horz" pos="3145"/>
        <p:guide pos="2159"/>
      </p:guideLst>
    </p:cSldViewPr>
  </p:notesViewPr>
  <p:gridSpacing cx="360000" cy="36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213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3025" y="0"/>
            <a:ext cx="2970213" cy="500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A6251-3177-4409-BA7F-95755460721B}" type="datetimeFigureOut">
              <a:rPr kumimoji="1" lang="ja-JP" altLang="en-US" smtClean="0"/>
              <a:t>2018/8/9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85313"/>
            <a:ext cx="2970213" cy="500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3025" y="9485313"/>
            <a:ext cx="2970213" cy="500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20959F-FD65-489E-B3EC-2BAD8DC16BE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470444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424" cy="50100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2815" y="0"/>
            <a:ext cx="2970424" cy="50100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B2F62D-3138-4EA7-97BA-E404E2321177}" type="datetimeFigureOut">
              <a:rPr kumimoji="1" lang="ja-JP" altLang="en-US" smtClean="0"/>
              <a:t>2018/8/9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1247775"/>
            <a:ext cx="4492625" cy="33702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483" y="4805462"/>
            <a:ext cx="5483860" cy="39317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84374"/>
            <a:ext cx="2970424" cy="50100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2815" y="9484374"/>
            <a:ext cx="2970424" cy="50100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8F3938-0A81-4793-B6AD-5E0876AFE7DF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33200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6F08EB-ECF9-4E5A-8204-30EC535F635D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554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F3938-0A81-4793-B6AD-5E0876AFE7DF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2413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F3938-0A81-4793-B6AD-5E0876AFE7DF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21816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F3938-0A81-4793-B6AD-5E0876AFE7DF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0626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F3938-0A81-4793-B6AD-5E0876AFE7DF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7957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F3938-0A81-4793-B6AD-5E0876AFE7DF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553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F3938-0A81-4793-B6AD-5E0876AFE7DF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23689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F3938-0A81-4793-B6AD-5E0876AFE7DF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10041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F3938-0A81-4793-B6AD-5E0876AFE7DF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44064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F3938-0A81-4793-B6AD-5E0876AFE7DF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6706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F3938-0A81-4793-B6AD-5E0876AFE7DF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3070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F3938-0A81-4793-B6AD-5E0876AFE7DF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0398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F3938-0A81-4793-B6AD-5E0876AFE7DF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62331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F3938-0A81-4793-B6AD-5E0876AFE7DF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73274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F3938-0A81-4793-B6AD-5E0876AFE7DF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53516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F3938-0A81-4793-B6AD-5E0876AFE7DF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3418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F3938-0A81-4793-B6AD-5E0876AFE7D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2357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F3938-0A81-4793-B6AD-5E0876AFE7DF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0094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F3938-0A81-4793-B6AD-5E0876AFE7D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477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F3938-0A81-4793-B6AD-5E0876AFE7DF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8452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F3938-0A81-4793-B6AD-5E0876AFE7DF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116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F3938-0A81-4793-B6AD-5E0876AFE7DF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7906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F3938-0A81-4793-B6AD-5E0876AFE7DF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2554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50279" y="3122188"/>
            <a:ext cx="7643446" cy="613630"/>
          </a:xfrm>
        </p:spPr>
        <p:txBody>
          <a:bodyPr wrap="square">
            <a:spAutoFit/>
          </a:bodyPr>
          <a:lstStyle>
            <a:lvl1pPr algn="ctr">
              <a:lnSpc>
                <a:spcPct val="120000"/>
              </a:lnSpc>
              <a:defRPr sz="3323" b="1"/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8" name="フッター プレースホルダー 3"/>
          <p:cNvSpPr>
            <a:spLocks noGrp="1"/>
          </p:cNvSpPr>
          <p:nvPr>
            <p:ph type="ftr" sz="quarter" idx="3"/>
          </p:nvPr>
        </p:nvSpPr>
        <p:spPr>
          <a:xfrm>
            <a:off x="85348" y="6580850"/>
            <a:ext cx="583704" cy="190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36000" rIns="0" bIns="18000" anchor="ctr" anchorCtr="0">
            <a:spAutoFit/>
          </a:bodyPr>
          <a:lstStyle>
            <a:lvl1pPr algn="ctr">
              <a:lnSpc>
                <a:spcPct val="120000"/>
              </a:lnSpc>
              <a:defRPr sz="738">
                <a:solidFill>
                  <a:schemeClr val="tx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38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游ゴシック"/>
                <a:ea typeface="游ゴシック"/>
              </a:rPr>
              <a:t>#J18031</a:t>
            </a:r>
            <a:endParaRPr kumimoji="1" lang="ja-JP" altLang="en-US" sz="738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865178" y="6592274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chemeClr val="tx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游ゴシック"/>
                <a:ea typeface="游ゴシック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042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ブランク（メインカラー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/>
        </p:spPr>
        <p:txBody>
          <a:bodyPr lIns="0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62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5" name="フッター プレースホルダー 2"/>
          <p:cNvSpPr>
            <a:spLocks noGrp="1"/>
          </p:cNvSpPr>
          <p:nvPr>
            <p:ph type="ftr" sz="quarter" idx="3"/>
          </p:nvPr>
        </p:nvSpPr>
        <p:spPr bwMode="white">
          <a:xfrm>
            <a:off x="85348" y="6575112"/>
            <a:ext cx="583704" cy="202260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lIns="0" tIns="36000" rIns="0" bIns="18000" anchor="ctr" anchorCtr="0"/>
          <a:lstStyle>
            <a:lvl1pPr algn="ctr">
              <a:lnSpc>
                <a:spcPct val="120000"/>
              </a:lnSpc>
              <a:defRPr sz="738">
                <a:solidFill>
                  <a:schemeClr val="bg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38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/>
                <a:ea typeface="游ゴシック"/>
              </a:rPr>
              <a:t>#J18031</a:t>
            </a:r>
            <a:endParaRPr kumimoji="1" lang="ja-JP" altLang="en-US" sz="7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 bwMode="white">
          <a:xfrm>
            <a:off x="6865178" y="6592274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chemeClr val="bg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/>
                <a:ea typeface="游ゴシック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530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ブランク（ブラック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/>
        </p:spPr>
        <p:txBody>
          <a:bodyPr lIns="0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62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5" name="フッター プレースホルダー 2"/>
          <p:cNvSpPr>
            <a:spLocks noGrp="1"/>
          </p:cNvSpPr>
          <p:nvPr>
            <p:ph type="ftr" sz="quarter" idx="3"/>
          </p:nvPr>
        </p:nvSpPr>
        <p:spPr bwMode="white">
          <a:xfrm>
            <a:off x="85348" y="6575112"/>
            <a:ext cx="583704" cy="202260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lIns="0" tIns="36000" rIns="0" bIns="18000" anchor="ctr" anchorCtr="0"/>
          <a:lstStyle>
            <a:lvl1pPr algn="ctr">
              <a:lnSpc>
                <a:spcPct val="120000"/>
              </a:lnSpc>
              <a:defRPr sz="738">
                <a:solidFill>
                  <a:schemeClr val="bg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38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/>
                <a:ea typeface="游ゴシック"/>
              </a:rPr>
              <a:t>#J18031</a:t>
            </a:r>
            <a:endParaRPr kumimoji="1" lang="ja-JP" altLang="en-US" sz="7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 bwMode="white">
          <a:xfrm>
            <a:off x="6865178" y="6592274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chemeClr val="bg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/>
                <a:ea typeface="游ゴシック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647024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ガイド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直線コネクタ 26"/>
          <p:cNvCxnSpPr/>
          <p:nvPr/>
        </p:nvCxnSpPr>
        <p:spPr>
          <a:xfrm flipV="1">
            <a:off x="750277" y="0"/>
            <a:ext cx="0" cy="6858000"/>
          </a:xfrm>
          <a:prstGeom prst="line">
            <a:avLst/>
          </a:prstGeom>
          <a:ln w="63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 flipV="1">
            <a:off x="4572000" y="0"/>
            <a:ext cx="0" cy="6858000"/>
          </a:xfrm>
          <a:prstGeom prst="line">
            <a:avLst/>
          </a:prstGeom>
          <a:ln w="63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 flipV="1">
            <a:off x="3143250" y="-1"/>
            <a:ext cx="0" cy="6858000"/>
          </a:xfrm>
          <a:prstGeom prst="line">
            <a:avLst/>
          </a:prstGeom>
          <a:ln w="63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 flipV="1">
            <a:off x="5991958" y="0"/>
            <a:ext cx="0" cy="6858000"/>
          </a:xfrm>
          <a:prstGeom prst="line">
            <a:avLst/>
          </a:prstGeom>
          <a:ln w="63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 flipV="1">
            <a:off x="8393723" y="0"/>
            <a:ext cx="0" cy="6858000"/>
          </a:xfrm>
          <a:prstGeom prst="line">
            <a:avLst/>
          </a:prstGeom>
          <a:ln w="63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 flipH="1">
            <a:off x="0" y="656698"/>
            <a:ext cx="9144000" cy="1"/>
          </a:xfrm>
          <a:prstGeom prst="line">
            <a:avLst/>
          </a:prstGeom>
          <a:ln w="63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 flipH="1">
            <a:off x="0" y="1881191"/>
            <a:ext cx="9144000" cy="1"/>
          </a:xfrm>
          <a:prstGeom prst="line">
            <a:avLst/>
          </a:prstGeom>
          <a:ln w="63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 flipH="1">
            <a:off x="0" y="3429003"/>
            <a:ext cx="9144000" cy="1"/>
          </a:xfrm>
          <a:prstGeom prst="line">
            <a:avLst/>
          </a:prstGeom>
          <a:ln w="63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 flipH="1">
            <a:off x="-12101" y="4976819"/>
            <a:ext cx="9144000" cy="1"/>
          </a:xfrm>
          <a:prstGeom prst="line">
            <a:avLst/>
          </a:prstGeom>
          <a:ln w="63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 flipH="1">
            <a:off x="0" y="6201315"/>
            <a:ext cx="9144000" cy="1"/>
          </a:xfrm>
          <a:prstGeom prst="line">
            <a:avLst/>
          </a:prstGeom>
          <a:ln w="63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utoShape 33"/>
          <p:cNvSpPr>
            <a:spLocks noChangeArrowheads="1"/>
          </p:cNvSpPr>
          <p:nvPr/>
        </p:nvSpPr>
        <p:spPr bwMode="gray">
          <a:xfrm>
            <a:off x="4605177" y="3248987"/>
            <a:ext cx="1063560" cy="3091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3231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5BC"/>
                </a:solidFill>
                <a:effectLst/>
                <a:uLnTx/>
                <a:uFillTx/>
                <a:latin typeface="メイリオ" pitchFamily="50" charset="-128"/>
                <a:ea typeface="游ゴシック"/>
                <a:cs typeface="+mn-cs"/>
              </a:rPr>
              <a:t>0cm</a:t>
            </a:r>
            <a:endParaRPr kumimoji="1" lang="en-US" altLang="ja-JP" sz="1477" b="0" i="0" u="none" strike="noStrike" kern="1200" cap="none" spc="0" normalizeH="0" baseline="0" noProof="0" dirty="0">
              <a:ln>
                <a:noFill/>
              </a:ln>
              <a:solidFill>
                <a:srgbClr val="0085BC"/>
              </a:solidFill>
              <a:effectLst/>
              <a:uLnTx/>
              <a:uFillTx/>
              <a:latin typeface="メイリオ" pitchFamily="50" charset="-128"/>
              <a:ea typeface="游ゴシック"/>
              <a:cs typeface="+mn-cs"/>
            </a:endParaRPr>
          </a:p>
        </p:txBody>
      </p:sp>
      <p:sp>
        <p:nvSpPr>
          <p:cNvPr id="38" name="AutoShape 33"/>
          <p:cNvSpPr>
            <a:spLocks noChangeArrowheads="1"/>
          </p:cNvSpPr>
          <p:nvPr/>
        </p:nvSpPr>
        <p:spPr bwMode="gray">
          <a:xfrm>
            <a:off x="4605234" y="1715279"/>
            <a:ext cx="1063560" cy="3091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3231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5BC"/>
                </a:solidFill>
                <a:effectLst/>
                <a:uLnTx/>
                <a:uFillTx/>
                <a:latin typeface="游ゴシック"/>
                <a:ea typeface="游ゴシック"/>
                <a:cs typeface="+mn-cs"/>
              </a:rPr>
              <a:t>4.30cm</a:t>
            </a:r>
            <a:endParaRPr kumimoji="1" lang="en-US" altLang="ja-JP" sz="1477" b="0" i="0" u="none" strike="noStrike" kern="1200" cap="none" spc="0" normalizeH="0" baseline="0" noProof="0" dirty="0">
              <a:ln>
                <a:noFill/>
              </a:ln>
              <a:solidFill>
                <a:srgbClr val="0085BC"/>
              </a:solidFill>
              <a:effectLst/>
              <a:uLnTx/>
              <a:uFillTx/>
              <a:latin typeface="游ゴシック"/>
              <a:ea typeface="游ゴシック"/>
              <a:cs typeface="+mn-cs"/>
            </a:endParaRPr>
          </a:p>
        </p:txBody>
      </p:sp>
      <p:sp>
        <p:nvSpPr>
          <p:cNvPr id="39" name="AutoShape 33"/>
          <p:cNvSpPr>
            <a:spLocks noChangeArrowheads="1"/>
          </p:cNvSpPr>
          <p:nvPr/>
        </p:nvSpPr>
        <p:spPr bwMode="gray">
          <a:xfrm>
            <a:off x="218286" y="3563945"/>
            <a:ext cx="1063560" cy="3091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3231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5BC"/>
                </a:solidFill>
                <a:effectLst/>
                <a:uLnTx/>
                <a:uFillTx/>
                <a:latin typeface="游ゴシック"/>
                <a:ea typeface="游ゴシック"/>
                <a:cs typeface="+mn-cs"/>
              </a:rPr>
              <a:t>11.50cm</a:t>
            </a:r>
            <a:endParaRPr kumimoji="1" lang="en-US" altLang="ja-JP" sz="1477" b="0" i="0" u="none" strike="noStrike" kern="1200" cap="none" spc="0" normalizeH="0" baseline="0" noProof="0" dirty="0">
              <a:ln>
                <a:noFill/>
              </a:ln>
              <a:solidFill>
                <a:srgbClr val="0085BC"/>
              </a:solidFill>
              <a:effectLst/>
              <a:uLnTx/>
              <a:uFillTx/>
              <a:latin typeface="游ゴシック"/>
              <a:ea typeface="游ゴシック"/>
              <a:cs typeface="+mn-cs"/>
            </a:endParaRPr>
          </a:p>
        </p:txBody>
      </p:sp>
      <p:sp>
        <p:nvSpPr>
          <p:cNvPr id="40" name="AutoShape 33"/>
          <p:cNvSpPr>
            <a:spLocks noChangeArrowheads="1"/>
          </p:cNvSpPr>
          <p:nvPr/>
        </p:nvSpPr>
        <p:spPr bwMode="gray">
          <a:xfrm>
            <a:off x="4605234" y="6021295"/>
            <a:ext cx="1063560" cy="3091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3231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5BC"/>
                </a:solidFill>
                <a:effectLst/>
                <a:uLnTx/>
                <a:uFillTx/>
                <a:latin typeface="游ゴシック"/>
                <a:ea typeface="游ゴシック"/>
                <a:cs typeface="+mn-cs"/>
              </a:rPr>
              <a:t>7.70cm</a:t>
            </a:r>
            <a:endParaRPr kumimoji="1" lang="en-US" altLang="ja-JP" sz="1477" b="0" i="0" u="none" strike="noStrike" kern="1200" cap="none" spc="0" normalizeH="0" baseline="0" noProof="0" dirty="0">
              <a:ln>
                <a:noFill/>
              </a:ln>
              <a:solidFill>
                <a:srgbClr val="0085BC"/>
              </a:solidFill>
              <a:effectLst/>
              <a:uLnTx/>
              <a:uFillTx/>
              <a:latin typeface="游ゴシック"/>
              <a:ea typeface="游ゴシック"/>
              <a:cs typeface="+mn-cs"/>
            </a:endParaRPr>
          </a:p>
        </p:txBody>
      </p:sp>
      <p:sp>
        <p:nvSpPr>
          <p:cNvPr id="41" name="AutoShape 33"/>
          <p:cNvSpPr>
            <a:spLocks noChangeArrowheads="1"/>
          </p:cNvSpPr>
          <p:nvPr/>
        </p:nvSpPr>
        <p:spPr bwMode="gray">
          <a:xfrm>
            <a:off x="4605234" y="468898"/>
            <a:ext cx="1063560" cy="3091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3231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5BC"/>
                </a:solidFill>
                <a:effectLst/>
                <a:uLnTx/>
                <a:uFillTx/>
                <a:latin typeface="游ゴシック"/>
                <a:ea typeface="游ゴシック"/>
                <a:cs typeface="+mn-cs"/>
              </a:rPr>
              <a:t>7.70cm</a:t>
            </a:r>
            <a:endParaRPr kumimoji="1" lang="en-US" altLang="ja-JP" sz="1477" b="0" i="0" u="none" strike="noStrike" kern="1200" cap="none" spc="0" normalizeH="0" baseline="0" noProof="0" dirty="0">
              <a:ln>
                <a:noFill/>
              </a:ln>
              <a:solidFill>
                <a:srgbClr val="0085BC"/>
              </a:solidFill>
              <a:effectLst/>
              <a:uLnTx/>
              <a:uFillTx/>
              <a:latin typeface="游ゴシック"/>
              <a:ea typeface="游ゴシック"/>
              <a:cs typeface="+mn-cs"/>
            </a:endParaRPr>
          </a:p>
        </p:txBody>
      </p:sp>
      <p:sp>
        <p:nvSpPr>
          <p:cNvPr id="42" name="AutoShape 33"/>
          <p:cNvSpPr>
            <a:spLocks noChangeArrowheads="1"/>
          </p:cNvSpPr>
          <p:nvPr/>
        </p:nvSpPr>
        <p:spPr bwMode="gray">
          <a:xfrm>
            <a:off x="2611167" y="3573018"/>
            <a:ext cx="1063560" cy="3091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3231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5BC"/>
                </a:solidFill>
                <a:effectLst/>
                <a:uLnTx/>
                <a:uFillTx/>
                <a:latin typeface="游ゴシック"/>
                <a:ea typeface="游ゴシック"/>
                <a:cs typeface="+mn-cs"/>
              </a:rPr>
              <a:t>4.30cm</a:t>
            </a:r>
            <a:endParaRPr kumimoji="1" lang="en-US" altLang="ja-JP" sz="1477" b="0" i="0" u="none" strike="noStrike" kern="1200" cap="none" spc="0" normalizeH="0" baseline="0" noProof="0" dirty="0">
              <a:ln>
                <a:noFill/>
              </a:ln>
              <a:solidFill>
                <a:srgbClr val="0085BC"/>
              </a:solidFill>
              <a:effectLst/>
              <a:uLnTx/>
              <a:uFillTx/>
              <a:latin typeface="游ゴシック"/>
              <a:ea typeface="游ゴシック"/>
              <a:cs typeface="+mn-cs"/>
            </a:endParaRPr>
          </a:p>
        </p:txBody>
      </p:sp>
      <p:sp>
        <p:nvSpPr>
          <p:cNvPr id="43" name="AutoShape 33"/>
          <p:cNvSpPr>
            <a:spLocks noChangeArrowheads="1"/>
          </p:cNvSpPr>
          <p:nvPr/>
        </p:nvSpPr>
        <p:spPr bwMode="gray">
          <a:xfrm>
            <a:off x="4040249" y="3565236"/>
            <a:ext cx="1063560" cy="3091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3231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5BC"/>
                </a:solidFill>
                <a:effectLst/>
                <a:uLnTx/>
                <a:uFillTx/>
                <a:latin typeface="游ゴシック"/>
                <a:ea typeface="游ゴシック"/>
                <a:cs typeface="+mn-cs"/>
              </a:rPr>
              <a:t>0cm</a:t>
            </a:r>
            <a:endParaRPr kumimoji="1" lang="en-US" altLang="ja-JP" sz="1477" b="0" i="0" u="none" strike="noStrike" kern="1200" cap="none" spc="0" normalizeH="0" baseline="0" noProof="0" dirty="0">
              <a:ln>
                <a:noFill/>
              </a:ln>
              <a:solidFill>
                <a:srgbClr val="0085BC"/>
              </a:solidFill>
              <a:effectLst/>
              <a:uLnTx/>
              <a:uFillTx/>
              <a:latin typeface="游ゴシック"/>
              <a:ea typeface="游ゴシック"/>
              <a:cs typeface="+mn-cs"/>
            </a:endParaRPr>
          </a:p>
        </p:txBody>
      </p:sp>
      <p:sp>
        <p:nvSpPr>
          <p:cNvPr id="44" name="AutoShape 33"/>
          <p:cNvSpPr>
            <a:spLocks noChangeArrowheads="1"/>
          </p:cNvSpPr>
          <p:nvPr/>
        </p:nvSpPr>
        <p:spPr bwMode="gray">
          <a:xfrm>
            <a:off x="5469330" y="3565236"/>
            <a:ext cx="1063560" cy="3091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3231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5BC"/>
                </a:solidFill>
                <a:effectLst/>
                <a:uLnTx/>
                <a:uFillTx/>
                <a:latin typeface="游ゴシック"/>
                <a:ea typeface="游ゴシック"/>
                <a:cs typeface="+mn-cs"/>
              </a:rPr>
              <a:t>4.30cm</a:t>
            </a:r>
            <a:endParaRPr kumimoji="1" lang="en-US" altLang="ja-JP" sz="1477" b="0" i="0" u="none" strike="noStrike" kern="1200" cap="none" spc="0" normalizeH="0" baseline="0" noProof="0" dirty="0">
              <a:ln>
                <a:noFill/>
              </a:ln>
              <a:solidFill>
                <a:srgbClr val="0085BC"/>
              </a:solidFill>
              <a:effectLst/>
              <a:uLnTx/>
              <a:uFillTx/>
              <a:latin typeface="游ゴシック"/>
              <a:ea typeface="游ゴシック"/>
              <a:cs typeface="+mn-cs"/>
            </a:endParaRPr>
          </a:p>
        </p:txBody>
      </p:sp>
      <p:sp>
        <p:nvSpPr>
          <p:cNvPr id="45" name="AutoShape 33"/>
          <p:cNvSpPr>
            <a:spLocks noChangeArrowheads="1"/>
          </p:cNvSpPr>
          <p:nvPr/>
        </p:nvSpPr>
        <p:spPr bwMode="gray">
          <a:xfrm>
            <a:off x="7862212" y="3565236"/>
            <a:ext cx="1063560" cy="3091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3231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5BC"/>
                </a:solidFill>
                <a:effectLst/>
                <a:uLnTx/>
                <a:uFillTx/>
                <a:latin typeface="游ゴシック"/>
                <a:ea typeface="游ゴシック"/>
                <a:cs typeface="+mn-cs"/>
              </a:rPr>
              <a:t>11.50cm</a:t>
            </a:r>
            <a:endParaRPr kumimoji="1" lang="en-US" altLang="ja-JP" sz="1477" b="0" i="0" u="none" strike="noStrike" kern="1200" cap="none" spc="0" normalizeH="0" baseline="0" noProof="0" dirty="0">
              <a:ln>
                <a:noFill/>
              </a:ln>
              <a:solidFill>
                <a:srgbClr val="0085BC"/>
              </a:solidFill>
              <a:effectLst/>
              <a:uLnTx/>
              <a:uFillTx/>
              <a:latin typeface="游ゴシック"/>
              <a:ea typeface="游ゴシック"/>
              <a:cs typeface="+mn-cs"/>
            </a:endParaRPr>
          </a:p>
        </p:txBody>
      </p:sp>
      <p:sp>
        <p:nvSpPr>
          <p:cNvPr id="46" name="AutoShape 33"/>
          <p:cNvSpPr>
            <a:spLocks noChangeArrowheads="1"/>
          </p:cNvSpPr>
          <p:nvPr/>
        </p:nvSpPr>
        <p:spPr bwMode="gray">
          <a:xfrm>
            <a:off x="4605234" y="4825382"/>
            <a:ext cx="1063560" cy="3091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3231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5BC"/>
                </a:solidFill>
                <a:effectLst/>
                <a:uLnTx/>
                <a:uFillTx/>
                <a:latin typeface="游ゴシック"/>
                <a:ea typeface="游ゴシック"/>
                <a:cs typeface="+mn-cs"/>
              </a:rPr>
              <a:t>4.30cm</a:t>
            </a:r>
            <a:endParaRPr kumimoji="1" lang="en-US" altLang="ja-JP" sz="1477" b="0" i="0" u="none" strike="noStrike" kern="1200" cap="none" spc="0" normalizeH="0" baseline="0" noProof="0" dirty="0">
              <a:ln>
                <a:noFill/>
              </a:ln>
              <a:solidFill>
                <a:srgbClr val="0085BC"/>
              </a:solidFill>
              <a:effectLst/>
              <a:uLnTx/>
              <a:uFillTx/>
              <a:latin typeface="游ゴシック"/>
              <a:ea typeface="游ゴシック"/>
              <a:cs typeface="+mn-cs"/>
            </a:endParaRPr>
          </a:p>
        </p:txBody>
      </p:sp>
      <p:sp>
        <p:nvSpPr>
          <p:cNvPr id="48" name="タイトル 1"/>
          <p:cNvSpPr>
            <a:spLocks noGrp="1"/>
          </p:cNvSpPr>
          <p:nvPr>
            <p:ph type="title"/>
          </p:nvPr>
        </p:nvSpPr>
        <p:spPr bwMode="gray">
          <a:xfrm>
            <a:off x="251520" y="152636"/>
            <a:ext cx="8640960" cy="3960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49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865178" y="6592274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rgbClr val="4D4D4D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游ゴシック"/>
                <a:ea typeface="游ゴシック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26" name="フッター プレースホルダー 2"/>
          <p:cNvSpPr>
            <a:spLocks noGrp="1"/>
          </p:cNvSpPr>
          <p:nvPr>
            <p:ph type="ftr" sz="quarter" idx="3"/>
          </p:nvPr>
        </p:nvSpPr>
        <p:spPr>
          <a:xfrm>
            <a:off x="85348" y="6575112"/>
            <a:ext cx="583704" cy="2022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36000" rIns="0" bIns="18000" anchor="ctr" anchorCtr="0"/>
          <a:lstStyle>
            <a:lvl1pPr algn="ctr">
              <a:lnSpc>
                <a:spcPct val="120000"/>
              </a:lnSpc>
              <a:defRPr sz="738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38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</a:rPr>
              <a:t>#J18031</a:t>
            </a:r>
            <a:endParaRPr kumimoji="1" lang="ja-JP" altLang="en-US" sz="738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2457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50279" y="3122188"/>
            <a:ext cx="7643446" cy="613630"/>
          </a:xfrm>
        </p:spPr>
        <p:txBody>
          <a:bodyPr wrap="square">
            <a:spAutoFit/>
          </a:bodyPr>
          <a:lstStyle>
            <a:lvl1pPr algn="ctr">
              <a:lnSpc>
                <a:spcPct val="120000"/>
              </a:lnSpc>
              <a:defRPr sz="3323" b="1"/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8" name="フッター プレースホルダー 3"/>
          <p:cNvSpPr>
            <a:spLocks noGrp="1"/>
          </p:cNvSpPr>
          <p:nvPr>
            <p:ph type="ftr" sz="quarter" idx="3"/>
          </p:nvPr>
        </p:nvSpPr>
        <p:spPr>
          <a:xfrm>
            <a:off x="85348" y="6580850"/>
            <a:ext cx="583704" cy="190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36000" rIns="0" bIns="18000" anchor="ctr" anchorCtr="0">
            <a:spAutoFit/>
          </a:bodyPr>
          <a:lstStyle>
            <a:lvl1pPr algn="ctr">
              <a:lnSpc>
                <a:spcPct val="120000"/>
              </a:lnSpc>
              <a:defRPr sz="738">
                <a:solidFill>
                  <a:schemeClr val="tx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38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游ゴシック"/>
                <a:ea typeface="游ゴシック"/>
              </a:rPr>
              <a:t>#J18031</a:t>
            </a:r>
            <a:endParaRPr kumimoji="1" lang="ja-JP" altLang="en-US" sz="738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865178" y="6592274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chemeClr val="tx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游ゴシック"/>
                <a:ea typeface="游ゴシック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65570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目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gray">
          <a:xfrm>
            <a:off x="0" y="0"/>
            <a:ext cx="1746738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/>
        </p:spPr>
        <p:txBody>
          <a:bodyPr lIns="0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62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gray">
          <a:xfrm>
            <a:off x="2179940" y="1051200"/>
            <a:ext cx="6213785" cy="39604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865178" y="6592274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chemeClr val="tx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游ゴシック"/>
                <a:ea typeface="游ゴシック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5" name="フッター プレースホルダー 2"/>
          <p:cNvSpPr>
            <a:spLocks noGrp="1"/>
          </p:cNvSpPr>
          <p:nvPr>
            <p:ph type="ftr" sz="quarter" idx="3"/>
          </p:nvPr>
        </p:nvSpPr>
        <p:spPr bwMode="white">
          <a:xfrm>
            <a:off x="85348" y="6575112"/>
            <a:ext cx="583704" cy="202260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lIns="0" tIns="36000" rIns="0" bIns="18000" anchor="ctr" anchorCtr="0"/>
          <a:lstStyle>
            <a:lvl1pPr algn="ctr">
              <a:lnSpc>
                <a:spcPct val="120000"/>
              </a:lnSpc>
              <a:defRPr sz="738">
                <a:solidFill>
                  <a:schemeClr val="bg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38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/>
                <a:ea typeface="游ゴシック"/>
              </a:rPr>
              <a:t>#J18031</a:t>
            </a:r>
            <a:endParaRPr kumimoji="1" lang="ja-JP" altLang="en-US" sz="7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16638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中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lIns="0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62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83865" y="3008736"/>
            <a:ext cx="7976271" cy="804539"/>
          </a:xfrm>
          <a:ln w="6350">
            <a:solidFill>
              <a:schemeClr val="tx2"/>
            </a:solidFill>
          </a:ln>
        </p:spPr>
        <p:txBody>
          <a:bodyPr wrap="square" lIns="180000" tIns="180000" rIns="180000" bIns="144000">
            <a:spAutoFit/>
          </a:bodyPr>
          <a:lstStyle>
            <a:lvl1pPr algn="ctr">
              <a:lnSpc>
                <a:spcPct val="120000"/>
              </a:lnSpc>
              <a:defRPr sz="2585">
                <a:solidFill>
                  <a:schemeClr val="tx2"/>
                </a:solidFill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5" name="フッター プレースホルダー 2"/>
          <p:cNvSpPr>
            <a:spLocks noGrp="1"/>
          </p:cNvSpPr>
          <p:nvPr>
            <p:ph type="ftr" sz="quarter" idx="3"/>
          </p:nvPr>
        </p:nvSpPr>
        <p:spPr>
          <a:xfrm>
            <a:off x="85348" y="6575112"/>
            <a:ext cx="583704" cy="202260"/>
          </a:xfrm>
          <a:prstGeom prst="rect">
            <a:avLst/>
          </a:prstGeom>
          <a:solidFill>
            <a:schemeClr val="bg1"/>
          </a:solidFill>
        </p:spPr>
        <p:txBody>
          <a:bodyPr lIns="0" tIns="36000" rIns="0" bIns="18000" anchor="ctr" anchorCtr="0"/>
          <a:lstStyle>
            <a:lvl1pPr algn="ctr">
              <a:lnSpc>
                <a:spcPct val="120000"/>
              </a:lnSpc>
              <a:defRPr sz="738">
                <a:solidFill>
                  <a:schemeClr val="tx2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38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5BC"/>
                </a:solidFill>
                <a:effectLst/>
                <a:uLnTx/>
                <a:uFillTx/>
                <a:latin typeface="游ゴシック"/>
                <a:ea typeface="游ゴシック"/>
              </a:rPr>
              <a:t>#J18031</a:t>
            </a:r>
            <a:endParaRPr kumimoji="1" lang="ja-JP" altLang="en-US" sz="738" b="0" i="0" u="none" strike="noStrike" kern="1200" cap="none" spc="0" normalizeH="0" baseline="0" noProof="0" dirty="0">
              <a:ln>
                <a:noFill/>
              </a:ln>
              <a:solidFill>
                <a:srgbClr val="0085BC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865178" y="6592274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chemeClr val="tx2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0085BC"/>
                </a:solidFill>
                <a:effectLst/>
                <a:uLnTx/>
                <a:uFillTx/>
                <a:latin typeface="游ゴシック"/>
                <a:ea typeface="游ゴシック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0085BC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834567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10000"/>
              </a:lnSpc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0" y="639763"/>
            <a:ext cx="9144000" cy="365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62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865178" y="6592274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rgbClr val="4D4D4D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游ゴシック"/>
                <a:ea typeface="游ゴシック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9" name="フッター プレースホルダー 3"/>
          <p:cNvSpPr>
            <a:spLocks noGrp="1"/>
          </p:cNvSpPr>
          <p:nvPr>
            <p:ph type="ftr" sz="quarter" idx="3"/>
          </p:nvPr>
        </p:nvSpPr>
        <p:spPr>
          <a:xfrm>
            <a:off x="85348" y="6580850"/>
            <a:ext cx="583704" cy="1907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0" tIns="36000" rIns="0" bIns="18000" anchor="ctr" anchorCtr="0">
            <a:spAutoFit/>
          </a:bodyPr>
          <a:lstStyle>
            <a:lvl1pPr algn="ctr">
              <a:lnSpc>
                <a:spcPct val="120000"/>
              </a:lnSpc>
              <a:defRPr sz="738">
                <a:solidFill>
                  <a:schemeClr val="tx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38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游ゴシック"/>
                <a:ea typeface="游ゴシック"/>
              </a:rPr>
              <a:t>#J18031</a:t>
            </a:r>
            <a:endParaRPr kumimoji="1" lang="ja-JP" altLang="en-US" sz="738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80990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補足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角丸四角形 7"/>
          <p:cNvSpPr/>
          <p:nvPr/>
        </p:nvSpPr>
        <p:spPr bwMode="auto">
          <a:xfrm>
            <a:off x="0" y="1"/>
            <a:ext cx="9144000" cy="656692"/>
          </a:xfrm>
          <a:prstGeom prst="roundRect">
            <a:avLst>
              <a:gd name="adj" fmla="val 0"/>
            </a:avLst>
          </a:prstGeom>
          <a:solidFill>
            <a:schemeClr val="tx1">
              <a:alpha val="80000"/>
            </a:schemeClr>
          </a:solidFill>
          <a:ln>
            <a:noFill/>
          </a:ln>
          <a:effectLst/>
          <a:extLst/>
        </p:spPr>
        <p:txBody>
          <a:bodyPr lIns="0" tIns="0" rIns="0" bIns="0" rtlCol="0"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40000"/>
              </a:lnSpc>
              <a:spcBef>
                <a:spcPct val="0"/>
              </a:spcBef>
              <a:spcAft>
                <a:spcPts val="554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7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865178" y="6592274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rgbClr val="4D4D4D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游ゴシック"/>
                <a:ea typeface="游ゴシック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lnSpc>
                <a:spcPct val="110000"/>
              </a:lnSpc>
              <a:defRPr sz="2215">
                <a:solidFill>
                  <a:schemeClr val="bg1"/>
                </a:solidFill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6" name="フッター プレースホルダー 3"/>
          <p:cNvSpPr>
            <a:spLocks noGrp="1"/>
          </p:cNvSpPr>
          <p:nvPr>
            <p:ph type="ftr" sz="quarter" idx="3"/>
          </p:nvPr>
        </p:nvSpPr>
        <p:spPr>
          <a:xfrm>
            <a:off x="85348" y="6580850"/>
            <a:ext cx="583704" cy="1907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0" tIns="36000" rIns="0" bIns="18000" anchor="ctr" anchorCtr="0">
            <a:spAutoFit/>
          </a:bodyPr>
          <a:lstStyle>
            <a:lvl1pPr algn="ctr">
              <a:lnSpc>
                <a:spcPct val="120000"/>
              </a:lnSpc>
              <a:defRPr sz="738">
                <a:solidFill>
                  <a:srgbClr val="4D4D4D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38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游ゴシック"/>
                <a:ea typeface="游ゴシック"/>
              </a:rPr>
              <a:t>#J18031</a:t>
            </a:r>
            <a:endParaRPr kumimoji="1" lang="ja-JP" altLang="en-US" sz="738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45440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補足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84756" y="404664"/>
            <a:ext cx="8541257" cy="396044"/>
          </a:xfrm>
        </p:spPr>
        <p:txBody>
          <a:bodyPr/>
          <a:lstStyle>
            <a:lvl1pPr algn="ctr">
              <a:defRPr b="0">
                <a:solidFill>
                  <a:schemeClr val="tx2"/>
                </a:solidFill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13" name="フッター プレースホルダー 3"/>
          <p:cNvSpPr>
            <a:spLocks noGrp="1"/>
          </p:cNvSpPr>
          <p:nvPr>
            <p:ph type="ftr" sz="quarter" idx="3"/>
          </p:nvPr>
        </p:nvSpPr>
        <p:spPr>
          <a:xfrm>
            <a:off x="251520" y="6387066"/>
            <a:ext cx="583704" cy="1907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0" tIns="36000" rIns="0" bIns="18000" anchor="ctr" anchorCtr="0">
            <a:spAutoFit/>
          </a:bodyPr>
          <a:lstStyle>
            <a:lvl1pPr algn="ctr">
              <a:lnSpc>
                <a:spcPct val="120000"/>
              </a:lnSpc>
              <a:defRPr sz="738">
                <a:solidFill>
                  <a:srgbClr val="4D4D4D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38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游ゴシック"/>
                <a:ea typeface="游ゴシック"/>
              </a:rPr>
              <a:t>#J18031</a:t>
            </a:r>
            <a:endParaRPr kumimoji="1" lang="ja-JP" altLang="en-US" sz="738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765474" y="6412254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chemeClr val="tx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游ゴシック"/>
                <a:ea typeface="游ゴシック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11" name="角丸四角形 6"/>
          <p:cNvSpPr/>
          <p:nvPr/>
        </p:nvSpPr>
        <p:spPr bwMode="auto">
          <a:xfrm>
            <a:off x="3" y="0"/>
            <a:ext cx="9149553" cy="6858000"/>
          </a:xfrm>
          <a:custGeom>
            <a:avLst/>
            <a:gdLst/>
            <a:ahLst/>
            <a:cxnLst/>
            <a:rect l="l" t="t" r="r" b="b"/>
            <a:pathLst>
              <a:path w="9903600" h="6858000">
                <a:moveTo>
                  <a:pt x="183240" y="144000"/>
                </a:moveTo>
                <a:cubicBezTo>
                  <a:pt x="162231" y="144000"/>
                  <a:pt x="145200" y="161031"/>
                  <a:pt x="145200" y="182040"/>
                </a:cubicBezTo>
                <a:lnTo>
                  <a:pt x="145200" y="6675960"/>
                </a:lnTo>
                <a:cubicBezTo>
                  <a:pt x="145200" y="6696969"/>
                  <a:pt x="162231" y="6714000"/>
                  <a:pt x="183240" y="6714000"/>
                </a:cubicBezTo>
                <a:lnTo>
                  <a:pt x="9722760" y="6714000"/>
                </a:lnTo>
                <a:cubicBezTo>
                  <a:pt x="9743769" y="6714000"/>
                  <a:pt x="9760800" y="6696969"/>
                  <a:pt x="9760800" y="6675960"/>
                </a:cubicBezTo>
                <a:lnTo>
                  <a:pt x="9760800" y="182040"/>
                </a:lnTo>
                <a:cubicBezTo>
                  <a:pt x="9760800" y="161031"/>
                  <a:pt x="9743769" y="144000"/>
                  <a:pt x="9722760" y="144000"/>
                </a:cubicBezTo>
                <a:close/>
                <a:moveTo>
                  <a:pt x="0" y="0"/>
                </a:moveTo>
                <a:lnTo>
                  <a:pt x="9903600" y="0"/>
                </a:lnTo>
                <a:lnTo>
                  <a:pt x="99036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40000"/>
              </a:lnSpc>
              <a:spcBef>
                <a:spcPct val="0"/>
              </a:spcBef>
              <a:spcAft>
                <a:spcPts val="554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77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9797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ブランク（ベースカラー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5" name="フッター プレースホルダー 2"/>
          <p:cNvSpPr>
            <a:spLocks noGrp="1"/>
          </p:cNvSpPr>
          <p:nvPr>
            <p:ph type="ftr" sz="quarter" idx="3"/>
          </p:nvPr>
        </p:nvSpPr>
        <p:spPr>
          <a:xfrm>
            <a:off x="85348" y="6575112"/>
            <a:ext cx="583704" cy="2022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36000" rIns="0" bIns="18000" anchor="ctr" anchorCtr="0"/>
          <a:lstStyle>
            <a:lvl1pPr algn="ctr">
              <a:lnSpc>
                <a:spcPct val="120000"/>
              </a:lnSpc>
              <a:defRPr sz="738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38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</a:rPr>
              <a:t>#J18031</a:t>
            </a:r>
            <a:endParaRPr kumimoji="1" lang="ja-JP" altLang="en-US" sz="738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865178" y="6592274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2268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目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gray">
          <a:xfrm>
            <a:off x="0" y="0"/>
            <a:ext cx="1746738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/>
        </p:spPr>
        <p:txBody>
          <a:bodyPr lIns="0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62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gray">
          <a:xfrm>
            <a:off x="2179940" y="1051200"/>
            <a:ext cx="6213785" cy="39604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865178" y="6592274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chemeClr val="tx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游ゴシック"/>
                <a:ea typeface="游ゴシック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5" name="フッター プレースホルダー 2"/>
          <p:cNvSpPr>
            <a:spLocks noGrp="1"/>
          </p:cNvSpPr>
          <p:nvPr>
            <p:ph type="ftr" sz="quarter" idx="3"/>
          </p:nvPr>
        </p:nvSpPr>
        <p:spPr bwMode="white">
          <a:xfrm>
            <a:off x="85348" y="6575112"/>
            <a:ext cx="583704" cy="202260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lIns="0" tIns="36000" rIns="0" bIns="18000" anchor="ctr" anchorCtr="0"/>
          <a:lstStyle>
            <a:lvl1pPr algn="ctr">
              <a:lnSpc>
                <a:spcPct val="120000"/>
              </a:lnSpc>
              <a:defRPr sz="738">
                <a:solidFill>
                  <a:schemeClr val="bg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38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/>
                <a:ea typeface="游ゴシック"/>
              </a:rPr>
              <a:t>#J18031</a:t>
            </a:r>
            <a:endParaRPr kumimoji="1" lang="ja-JP" altLang="en-US" sz="7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66991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ブランク（ベースカラー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 userDrawn="1"/>
        </p:nvSpPr>
        <p:spPr bwMode="auto">
          <a:xfrm>
            <a:off x="0" y="1768"/>
            <a:ext cx="9144000" cy="801867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69052" y="1768"/>
            <a:ext cx="7700248" cy="800099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kumimoji="1" lang="en-US" altLang="ja-JP" dirty="0" smtClean="0"/>
              <a:t>Title</a:t>
            </a:r>
            <a:endParaRPr kumimoji="1" lang="ja-JP" altLang="en-US" dirty="0"/>
          </a:p>
        </p:txBody>
      </p:sp>
      <p:sp>
        <p:nvSpPr>
          <p:cNvPr id="5" name="フッター プレースホルダー 2"/>
          <p:cNvSpPr>
            <a:spLocks noGrp="1"/>
          </p:cNvSpPr>
          <p:nvPr>
            <p:ph type="ftr" sz="quarter" idx="3"/>
          </p:nvPr>
        </p:nvSpPr>
        <p:spPr>
          <a:xfrm>
            <a:off x="85348" y="6575112"/>
            <a:ext cx="583704" cy="2022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36000" rIns="0" bIns="18000" anchor="ctr" anchorCtr="0"/>
          <a:lstStyle>
            <a:lvl1pPr algn="ctr">
              <a:lnSpc>
                <a:spcPct val="120000"/>
              </a:lnSpc>
              <a:defRPr sz="738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38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</a:rPr>
              <a:t>#J18031</a:t>
            </a:r>
            <a:endParaRPr kumimoji="1" lang="ja-JP" altLang="en-US" sz="738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865178" y="6592274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3170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ブランク（ベースカラー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69051" y="1768"/>
            <a:ext cx="7970123" cy="800099"/>
          </a:xfrm>
        </p:spPr>
        <p:txBody>
          <a:bodyPr/>
          <a:lstStyle>
            <a:lvl1pPr>
              <a:defRPr sz="400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kumimoji="1" lang="en-US" altLang="ja-JP" dirty="0" smtClean="0"/>
              <a:t>Title</a:t>
            </a:r>
            <a:endParaRPr kumimoji="1" lang="ja-JP" altLang="en-US" dirty="0"/>
          </a:p>
        </p:txBody>
      </p:sp>
      <p:sp>
        <p:nvSpPr>
          <p:cNvPr id="5" name="フッター プレースホルダー 2"/>
          <p:cNvSpPr>
            <a:spLocks noGrp="1"/>
          </p:cNvSpPr>
          <p:nvPr>
            <p:ph type="ftr" sz="quarter" idx="3"/>
          </p:nvPr>
        </p:nvSpPr>
        <p:spPr>
          <a:xfrm>
            <a:off x="85348" y="6575112"/>
            <a:ext cx="583704" cy="2022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36000" rIns="0" bIns="18000" anchor="ctr" anchorCtr="0"/>
          <a:lstStyle>
            <a:lvl1pPr algn="ctr">
              <a:lnSpc>
                <a:spcPct val="120000"/>
              </a:lnSpc>
              <a:defRPr sz="738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38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</a:rPr>
              <a:t>#J18031</a:t>
            </a:r>
            <a:endParaRPr kumimoji="1" lang="ja-JP" altLang="en-US" sz="738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865178" y="6592274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</a:endParaRPr>
          </a:p>
        </p:txBody>
      </p:sp>
      <p:cxnSp>
        <p:nvCxnSpPr>
          <p:cNvPr id="7" name="直線コネクタ 6"/>
          <p:cNvCxnSpPr/>
          <p:nvPr userDrawn="1"/>
        </p:nvCxnSpPr>
        <p:spPr>
          <a:xfrm>
            <a:off x="669052" y="801867"/>
            <a:ext cx="7970123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913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ブランク（メインカラー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/>
        </p:spPr>
        <p:txBody>
          <a:bodyPr lIns="0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62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5" name="フッター プレースホルダー 2"/>
          <p:cNvSpPr>
            <a:spLocks noGrp="1"/>
          </p:cNvSpPr>
          <p:nvPr>
            <p:ph type="ftr" sz="quarter" idx="3"/>
          </p:nvPr>
        </p:nvSpPr>
        <p:spPr bwMode="white">
          <a:xfrm>
            <a:off x="85348" y="6575112"/>
            <a:ext cx="583704" cy="202260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lIns="0" tIns="36000" rIns="0" bIns="18000" anchor="ctr" anchorCtr="0"/>
          <a:lstStyle>
            <a:lvl1pPr algn="ctr">
              <a:lnSpc>
                <a:spcPct val="120000"/>
              </a:lnSpc>
              <a:defRPr sz="738">
                <a:solidFill>
                  <a:schemeClr val="bg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38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/>
                <a:ea typeface="游ゴシック"/>
              </a:rPr>
              <a:t>#J18031</a:t>
            </a:r>
            <a:endParaRPr kumimoji="1" lang="ja-JP" altLang="en-US" sz="7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 bwMode="white">
          <a:xfrm>
            <a:off x="6865178" y="6592274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chemeClr val="bg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/>
                <a:ea typeface="游ゴシック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518148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ブランク（ブラック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/>
        </p:spPr>
        <p:txBody>
          <a:bodyPr lIns="0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62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5" name="フッター プレースホルダー 2"/>
          <p:cNvSpPr>
            <a:spLocks noGrp="1"/>
          </p:cNvSpPr>
          <p:nvPr>
            <p:ph type="ftr" sz="quarter" idx="3"/>
          </p:nvPr>
        </p:nvSpPr>
        <p:spPr bwMode="white">
          <a:xfrm>
            <a:off x="85348" y="6575112"/>
            <a:ext cx="583704" cy="202260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lIns="0" tIns="36000" rIns="0" bIns="18000" anchor="ctr" anchorCtr="0"/>
          <a:lstStyle>
            <a:lvl1pPr algn="ctr">
              <a:lnSpc>
                <a:spcPct val="120000"/>
              </a:lnSpc>
              <a:defRPr sz="738">
                <a:solidFill>
                  <a:schemeClr val="bg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38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/>
                <a:ea typeface="游ゴシック"/>
              </a:rPr>
              <a:t>#J18031</a:t>
            </a:r>
            <a:endParaRPr kumimoji="1" lang="ja-JP" altLang="en-US" sz="7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 bwMode="white">
          <a:xfrm>
            <a:off x="6865178" y="6592274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chemeClr val="bg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/>
                <a:ea typeface="游ゴシック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59502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ガイド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直線コネクタ 26"/>
          <p:cNvCxnSpPr/>
          <p:nvPr/>
        </p:nvCxnSpPr>
        <p:spPr>
          <a:xfrm flipV="1">
            <a:off x="750277" y="0"/>
            <a:ext cx="0" cy="6858000"/>
          </a:xfrm>
          <a:prstGeom prst="line">
            <a:avLst/>
          </a:prstGeom>
          <a:ln w="63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 flipV="1">
            <a:off x="4572000" y="0"/>
            <a:ext cx="0" cy="6858000"/>
          </a:xfrm>
          <a:prstGeom prst="line">
            <a:avLst/>
          </a:prstGeom>
          <a:ln w="63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 flipV="1">
            <a:off x="3143250" y="-1"/>
            <a:ext cx="0" cy="6858000"/>
          </a:xfrm>
          <a:prstGeom prst="line">
            <a:avLst/>
          </a:prstGeom>
          <a:ln w="63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 flipV="1">
            <a:off x="5991958" y="0"/>
            <a:ext cx="0" cy="6858000"/>
          </a:xfrm>
          <a:prstGeom prst="line">
            <a:avLst/>
          </a:prstGeom>
          <a:ln w="63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 flipV="1">
            <a:off x="8393723" y="0"/>
            <a:ext cx="0" cy="6858000"/>
          </a:xfrm>
          <a:prstGeom prst="line">
            <a:avLst/>
          </a:prstGeom>
          <a:ln w="63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 flipH="1">
            <a:off x="0" y="656698"/>
            <a:ext cx="9144000" cy="1"/>
          </a:xfrm>
          <a:prstGeom prst="line">
            <a:avLst/>
          </a:prstGeom>
          <a:ln w="63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 flipH="1">
            <a:off x="0" y="1881191"/>
            <a:ext cx="9144000" cy="1"/>
          </a:xfrm>
          <a:prstGeom prst="line">
            <a:avLst/>
          </a:prstGeom>
          <a:ln w="63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 flipH="1">
            <a:off x="0" y="3429003"/>
            <a:ext cx="9144000" cy="1"/>
          </a:xfrm>
          <a:prstGeom prst="line">
            <a:avLst/>
          </a:prstGeom>
          <a:ln w="63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 flipH="1">
            <a:off x="-12101" y="4976819"/>
            <a:ext cx="9144000" cy="1"/>
          </a:xfrm>
          <a:prstGeom prst="line">
            <a:avLst/>
          </a:prstGeom>
          <a:ln w="63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 flipH="1">
            <a:off x="0" y="6201315"/>
            <a:ext cx="9144000" cy="1"/>
          </a:xfrm>
          <a:prstGeom prst="line">
            <a:avLst/>
          </a:prstGeom>
          <a:ln w="63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utoShape 33"/>
          <p:cNvSpPr>
            <a:spLocks noChangeArrowheads="1"/>
          </p:cNvSpPr>
          <p:nvPr/>
        </p:nvSpPr>
        <p:spPr bwMode="gray">
          <a:xfrm>
            <a:off x="4605177" y="3248987"/>
            <a:ext cx="1063560" cy="3091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3231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5BC"/>
                </a:solidFill>
                <a:effectLst/>
                <a:uLnTx/>
                <a:uFillTx/>
                <a:latin typeface="メイリオ" pitchFamily="50" charset="-128"/>
                <a:ea typeface="游ゴシック"/>
                <a:cs typeface="+mn-cs"/>
              </a:rPr>
              <a:t>0cm</a:t>
            </a:r>
            <a:endParaRPr kumimoji="1" lang="en-US" altLang="ja-JP" sz="1477" b="0" i="0" u="none" strike="noStrike" kern="1200" cap="none" spc="0" normalizeH="0" baseline="0" noProof="0" dirty="0">
              <a:ln>
                <a:noFill/>
              </a:ln>
              <a:solidFill>
                <a:srgbClr val="0085BC"/>
              </a:solidFill>
              <a:effectLst/>
              <a:uLnTx/>
              <a:uFillTx/>
              <a:latin typeface="メイリオ" pitchFamily="50" charset="-128"/>
              <a:ea typeface="游ゴシック"/>
              <a:cs typeface="+mn-cs"/>
            </a:endParaRPr>
          </a:p>
        </p:txBody>
      </p:sp>
      <p:sp>
        <p:nvSpPr>
          <p:cNvPr id="38" name="AutoShape 33"/>
          <p:cNvSpPr>
            <a:spLocks noChangeArrowheads="1"/>
          </p:cNvSpPr>
          <p:nvPr/>
        </p:nvSpPr>
        <p:spPr bwMode="gray">
          <a:xfrm>
            <a:off x="4605234" y="1715279"/>
            <a:ext cx="1063560" cy="3091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3231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5BC"/>
                </a:solidFill>
                <a:effectLst/>
                <a:uLnTx/>
                <a:uFillTx/>
                <a:latin typeface="游ゴシック"/>
                <a:ea typeface="游ゴシック"/>
                <a:cs typeface="+mn-cs"/>
              </a:rPr>
              <a:t>4.30cm</a:t>
            </a:r>
            <a:endParaRPr kumimoji="1" lang="en-US" altLang="ja-JP" sz="1477" b="0" i="0" u="none" strike="noStrike" kern="1200" cap="none" spc="0" normalizeH="0" baseline="0" noProof="0" dirty="0">
              <a:ln>
                <a:noFill/>
              </a:ln>
              <a:solidFill>
                <a:srgbClr val="0085BC"/>
              </a:solidFill>
              <a:effectLst/>
              <a:uLnTx/>
              <a:uFillTx/>
              <a:latin typeface="游ゴシック"/>
              <a:ea typeface="游ゴシック"/>
              <a:cs typeface="+mn-cs"/>
            </a:endParaRPr>
          </a:p>
        </p:txBody>
      </p:sp>
      <p:sp>
        <p:nvSpPr>
          <p:cNvPr id="39" name="AutoShape 33"/>
          <p:cNvSpPr>
            <a:spLocks noChangeArrowheads="1"/>
          </p:cNvSpPr>
          <p:nvPr/>
        </p:nvSpPr>
        <p:spPr bwMode="gray">
          <a:xfrm>
            <a:off x="218286" y="3563945"/>
            <a:ext cx="1063560" cy="3091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3231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5BC"/>
                </a:solidFill>
                <a:effectLst/>
                <a:uLnTx/>
                <a:uFillTx/>
                <a:latin typeface="游ゴシック"/>
                <a:ea typeface="游ゴシック"/>
                <a:cs typeface="+mn-cs"/>
              </a:rPr>
              <a:t>11.50cm</a:t>
            </a:r>
            <a:endParaRPr kumimoji="1" lang="en-US" altLang="ja-JP" sz="1477" b="0" i="0" u="none" strike="noStrike" kern="1200" cap="none" spc="0" normalizeH="0" baseline="0" noProof="0" dirty="0">
              <a:ln>
                <a:noFill/>
              </a:ln>
              <a:solidFill>
                <a:srgbClr val="0085BC"/>
              </a:solidFill>
              <a:effectLst/>
              <a:uLnTx/>
              <a:uFillTx/>
              <a:latin typeface="游ゴシック"/>
              <a:ea typeface="游ゴシック"/>
              <a:cs typeface="+mn-cs"/>
            </a:endParaRPr>
          </a:p>
        </p:txBody>
      </p:sp>
      <p:sp>
        <p:nvSpPr>
          <p:cNvPr id="40" name="AutoShape 33"/>
          <p:cNvSpPr>
            <a:spLocks noChangeArrowheads="1"/>
          </p:cNvSpPr>
          <p:nvPr/>
        </p:nvSpPr>
        <p:spPr bwMode="gray">
          <a:xfrm>
            <a:off x="4605234" y="6021295"/>
            <a:ext cx="1063560" cy="3091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3231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5BC"/>
                </a:solidFill>
                <a:effectLst/>
                <a:uLnTx/>
                <a:uFillTx/>
                <a:latin typeface="游ゴシック"/>
                <a:ea typeface="游ゴシック"/>
                <a:cs typeface="+mn-cs"/>
              </a:rPr>
              <a:t>7.70cm</a:t>
            </a:r>
            <a:endParaRPr kumimoji="1" lang="en-US" altLang="ja-JP" sz="1477" b="0" i="0" u="none" strike="noStrike" kern="1200" cap="none" spc="0" normalizeH="0" baseline="0" noProof="0" dirty="0">
              <a:ln>
                <a:noFill/>
              </a:ln>
              <a:solidFill>
                <a:srgbClr val="0085BC"/>
              </a:solidFill>
              <a:effectLst/>
              <a:uLnTx/>
              <a:uFillTx/>
              <a:latin typeface="游ゴシック"/>
              <a:ea typeface="游ゴシック"/>
              <a:cs typeface="+mn-cs"/>
            </a:endParaRPr>
          </a:p>
        </p:txBody>
      </p:sp>
      <p:sp>
        <p:nvSpPr>
          <p:cNvPr id="41" name="AutoShape 33"/>
          <p:cNvSpPr>
            <a:spLocks noChangeArrowheads="1"/>
          </p:cNvSpPr>
          <p:nvPr/>
        </p:nvSpPr>
        <p:spPr bwMode="gray">
          <a:xfrm>
            <a:off x="4605234" y="468898"/>
            <a:ext cx="1063560" cy="3091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3231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5BC"/>
                </a:solidFill>
                <a:effectLst/>
                <a:uLnTx/>
                <a:uFillTx/>
                <a:latin typeface="游ゴシック"/>
                <a:ea typeface="游ゴシック"/>
                <a:cs typeface="+mn-cs"/>
              </a:rPr>
              <a:t>7.70cm</a:t>
            </a:r>
            <a:endParaRPr kumimoji="1" lang="en-US" altLang="ja-JP" sz="1477" b="0" i="0" u="none" strike="noStrike" kern="1200" cap="none" spc="0" normalizeH="0" baseline="0" noProof="0" dirty="0">
              <a:ln>
                <a:noFill/>
              </a:ln>
              <a:solidFill>
                <a:srgbClr val="0085BC"/>
              </a:solidFill>
              <a:effectLst/>
              <a:uLnTx/>
              <a:uFillTx/>
              <a:latin typeface="游ゴシック"/>
              <a:ea typeface="游ゴシック"/>
              <a:cs typeface="+mn-cs"/>
            </a:endParaRPr>
          </a:p>
        </p:txBody>
      </p:sp>
      <p:sp>
        <p:nvSpPr>
          <p:cNvPr id="42" name="AutoShape 33"/>
          <p:cNvSpPr>
            <a:spLocks noChangeArrowheads="1"/>
          </p:cNvSpPr>
          <p:nvPr/>
        </p:nvSpPr>
        <p:spPr bwMode="gray">
          <a:xfrm>
            <a:off x="2611167" y="3573018"/>
            <a:ext cx="1063560" cy="3091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3231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5BC"/>
                </a:solidFill>
                <a:effectLst/>
                <a:uLnTx/>
                <a:uFillTx/>
                <a:latin typeface="游ゴシック"/>
                <a:ea typeface="游ゴシック"/>
                <a:cs typeface="+mn-cs"/>
              </a:rPr>
              <a:t>4.30cm</a:t>
            </a:r>
            <a:endParaRPr kumimoji="1" lang="en-US" altLang="ja-JP" sz="1477" b="0" i="0" u="none" strike="noStrike" kern="1200" cap="none" spc="0" normalizeH="0" baseline="0" noProof="0" dirty="0">
              <a:ln>
                <a:noFill/>
              </a:ln>
              <a:solidFill>
                <a:srgbClr val="0085BC"/>
              </a:solidFill>
              <a:effectLst/>
              <a:uLnTx/>
              <a:uFillTx/>
              <a:latin typeface="游ゴシック"/>
              <a:ea typeface="游ゴシック"/>
              <a:cs typeface="+mn-cs"/>
            </a:endParaRPr>
          </a:p>
        </p:txBody>
      </p:sp>
      <p:sp>
        <p:nvSpPr>
          <p:cNvPr id="43" name="AutoShape 33"/>
          <p:cNvSpPr>
            <a:spLocks noChangeArrowheads="1"/>
          </p:cNvSpPr>
          <p:nvPr/>
        </p:nvSpPr>
        <p:spPr bwMode="gray">
          <a:xfrm>
            <a:off x="4040249" y="3565236"/>
            <a:ext cx="1063560" cy="3091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3231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5BC"/>
                </a:solidFill>
                <a:effectLst/>
                <a:uLnTx/>
                <a:uFillTx/>
                <a:latin typeface="游ゴシック"/>
                <a:ea typeface="游ゴシック"/>
                <a:cs typeface="+mn-cs"/>
              </a:rPr>
              <a:t>0cm</a:t>
            </a:r>
            <a:endParaRPr kumimoji="1" lang="en-US" altLang="ja-JP" sz="1477" b="0" i="0" u="none" strike="noStrike" kern="1200" cap="none" spc="0" normalizeH="0" baseline="0" noProof="0" dirty="0">
              <a:ln>
                <a:noFill/>
              </a:ln>
              <a:solidFill>
                <a:srgbClr val="0085BC"/>
              </a:solidFill>
              <a:effectLst/>
              <a:uLnTx/>
              <a:uFillTx/>
              <a:latin typeface="游ゴシック"/>
              <a:ea typeface="游ゴシック"/>
              <a:cs typeface="+mn-cs"/>
            </a:endParaRPr>
          </a:p>
        </p:txBody>
      </p:sp>
      <p:sp>
        <p:nvSpPr>
          <p:cNvPr id="44" name="AutoShape 33"/>
          <p:cNvSpPr>
            <a:spLocks noChangeArrowheads="1"/>
          </p:cNvSpPr>
          <p:nvPr/>
        </p:nvSpPr>
        <p:spPr bwMode="gray">
          <a:xfrm>
            <a:off x="5469330" y="3565236"/>
            <a:ext cx="1063560" cy="3091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3231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5BC"/>
                </a:solidFill>
                <a:effectLst/>
                <a:uLnTx/>
                <a:uFillTx/>
                <a:latin typeface="游ゴシック"/>
                <a:ea typeface="游ゴシック"/>
                <a:cs typeface="+mn-cs"/>
              </a:rPr>
              <a:t>4.30cm</a:t>
            </a:r>
            <a:endParaRPr kumimoji="1" lang="en-US" altLang="ja-JP" sz="1477" b="0" i="0" u="none" strike="noStrike" kern="1200" cap="none" spc="0" normalizeH="0" baseline="0" noProof="0" dirty="0">
              <a:ln>
                <a:noFill/>
              </a:ln>
              <a:solidFill>
                <a:srgbClr val="0085BC"/>
              </a:solidFill>
              <a:effectLst/>
              <a:uLnTx/>
              <a:uFillTx/>
              <a:latin typeface="游ゴシック"/>
              <a:ea typeface="游ゴシック"/>
              <a:cs typeface="+mn-cs"/>
            </a:endParaRPr>
          </a:p>
        </p:txBody>
      </p:sp>
      <p:sp>
        <p:nvSpPr>
          <p:cNvPr id="45" name="AutoShape 33"/>
          <p:cNvSpPr>
            <a:spLocks noChangeArrowheads="1"/>
          </p:cNvSpPr>
          <p:nvPr/>
        </p:nvSpPr>
        <p:spPr bwMode="gray">
          <a:xfrm>
            <a:off x="7862212" y="3565236"/>
            <a:ext cx="1063560" cy="3091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3231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5BC"/>
                </a:solidFill>
                <a:effectLst/>
                <a:uLnTx/>
                <a:uFillTx/>
                <a:latin typeface="游ゴシック"/>
                <a:ea typeface="游ゴシック"/>
                <a:cs typeface="+mn-cs"/>
              </a:rPr>
              <a:t>11.50cm</a:t>
            </a:r>
            <a:endParaRPr kumimoji="1" lang="en-US" altLang="ja-JP" sz="1477" b="0" i="0" u="none" strike="noStrike" kern="1200" cap="none" spc="0" normalizeH="0" baseline="0" noProof="0" dirty="0">
              <a:ln>
                <a:noFill/>
              </a:ln>
              <a:solidFill>
                <a:srgbClr val="0085BC"/>
              </a:solidFill>
              <a:effectLst/>
              <a:uLnTx/>
              <a:uFillTx/>
              <a:latin typeface="游ゴシック"/>
              <a:ea typeface="游ゴシック"/>
              <a:cs typeface="+mn-cs"/>
            </a:endParaRPr>
          </a:p>
        </p:txBody>
      </p:sp>
      <p:sp>
        <p:nvSpPr>
          <p:cNvPr id="46" name="AutoShape 33"/>
          <p:cNvSpPr>
            <a:spLocks noChangeArrowheads="1"/>
          </p:cNvSpPr>
          <p:nvPr/>
        </p:nvSpPr>
        <p:spPr bwMode="gray">
          <a:xfrm>
            <a:off x="4605234" y="4825382"/>
            <a:ext cx="1063560" cy="3091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3231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5BC"/>
                </a:solidFill>
                <a:effectLst/>
                <a:uLnTx/>
                <a:uFillTx/>
                <a:latin typeface="游ゴシック"/>
                <a:ea typeface="游ゴシック"/>
                <a:cs typeface="+mn-cs"/>
              </a:rPr>
              <a:t>4.30cm</a:t>
            </a:r>
            <a:endParaRPr kumimoji="1" lang="en-US" altLang="ja-JP" sz="1477" b="0" i="0" u="none" strike="noStrike" kern="1200" cap="none" spc="0" normalizeH="0" baseline="0" noProof="0" dirty="0">
              <a:ln>
                <a:noFill/>
              </a:ln>
              <a:solidFill>
                <a:srgbClr val="0085BC"/>
              </a:solidFill>
              <a:effectLst/>
              <a:uLnTx/>
              <a:uFillTx/>
              <a:latin typeface="游ゴシック"/>
              <a:ea typeface="游ゴシック"/>
              <a:cs typeface="+mn-cs"/>
            </a:endParaRPr>
          </a:p>
        </p:txBody>
      </p:sp>
      <p:sp>
        <p:nvSpPr>
          <p:cNvPr id="48" name="タイトル 1"/>
          <p:cNvSpPr>
            <a:spLocks noGrp="1"/>
          </p:cNvSpPr>
          <p:nvPr>
            <p:ph type="title"/>
          </p:nvPr>
        </p:nvSpPr>
        <p:spPr bwMode="gray">
          <a:xfrm>
            <a:off x="251520" y="152636"/>
            <a:ext cx="8640960" cy="3960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49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865178" y="6592274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rgbClr val="4D4D4D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游ゴシック"/>
                <a:ea typeface="游ゴシック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26" name="フッター プレースホルダー 2"/>
          <p:cNvSpPr>
            <a:spLocks noGrp="1"/>
          </p:cNvSpPr>
          <p:nvPr>
            <p:ph type="ftr" sz="quarter" idx="3"/>
          </p:nvPr>
        </p:nvSpPr>
        <p:spPr>
          <a:xfrm>
            <a:off x="85348" y="6575112"/>
            <a:ext cx="583704" cy="2022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36000" rIns="0" bIns="18000" anchor="ctr" anchorCtr="0"/>
          <a:lstStyle>
            <a:lvl1pPr algn="ctr">
              <a:lnSpc>
                <a:spcPct val="120000"/>
              </a:lnSpc>
              <a:defRPr sz="738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38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</a:rPr>
              <a:t>#J18031</a:t>
            </a:r>
            <a:endParaRPr kumimoji="1" lang="ja-JP" altLang="en-US" sz="738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5320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50279" y="3122188"/>
            <a:ext cx="7643446" cy="613630"/>
          </a:xfrm>
        </p:spPr>
        <p:txBody>
          <a:bodyPr wrap="square">
            <a:spAutoFit/>
          </a:bodyPr>
          <a:lstStyle>
            <a:lvl1pPr algn="ctr">
              <a:lnSpc>
                <a:spcPct val="120000"/>
              </a:lnSpc>
              <a:defRPr sz="3323" b="1"/>
            </a:lvl1pPr>
          </a:lstStyle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8" name="フッター プレースホルダー 3"/>
          <p:cNvSpPr>
            <a:spLocks noGrp="1"/>
          </p:cNvSpPr>
          <p:nvPr>
            <p:ph type="ftr" sz="quarter" idx="3"/>
          </p:nvPr>
        </p:nvSpPr>
        <p:spPr>
          <a:xfrm>
            <a:off x="85348" y="6580850"/>
            <a:ext cx="583704" cy="1907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0" tIns="36000" rIns="0" bIns="18000" anchor="ctr" anchorCtr="0">
            <a:spAutoFit/>
          </a:bodyPr>
          <a:lstStyle>
            <a:lvl1pPr algn="ctr">
              <a:lnSpc>
                <a:spcPct val="120000"/>
              </a:lnSpc>
              <a:defRPr sz="738">
                <a:solidFill>
                  <a:schemeClr val="tx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38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游ゴシック"/>
                <a:ea typeface="游ゴシック"/>
              </a:rPr>
              <a:t>#J18031</a:t>
            </a:r>
            <a:endParaRPr kumimoji="1" lang="ja-JP" altLang="en-US" sz="738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865178" y="6592274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chemeClr val="tx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游ゴシック"/>
                <a:ea typeface="游ゴシック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91322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目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gray">
          <a:xfrm>
            <a:off x="0" y="0"/>
            <a:ext cx="1746738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/>
        </p:spPr>
        <p:txBody>
          <a:bodyPr lIns="0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62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gray">
          <a:xfrm>
            <a:off x="2179940" y="1051200"/>
            <a:ext cx="6213785" cy="39604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865178" y="6592274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chemeClr val="tx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游ゴシック"/>
                <a:ea typeface="游ゴシック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5" name="フッター プレースホルダー 2"/>
          <p:cNvSpPr>
            <a:spLocks noGrp="1"/>
          </p:cNvSpPr>
          <p:nvPr>
            <p:ph type="ftr" sz="quarter" idx="3"/>
          </p:nvPr>
        </p:nvSpPr>
        <p:spPr bwMode="white">
          <a:xfrm>
            <a:off x="85348" y="6575112"/>
            <a:ext cx="583704" cy="202260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lIns="0" tIns="36000" rIns="0" bIns="18000" anchor="ctr" anchorCtr="0"/>
          <a:lstStyle>
            <a:lvl1pPr algn="ctr">
              <a:lnSpc>
                <a:spcPct val="120000"/>
              </a:lnSpc>
              <a:defRPr sz="738">
                <a:solidFill>
                  <a:schemeClr val="bg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38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/>
                <a:ea typeface="游ゴシック"/>
              </a:rPr>
              <a:t>#J18031</a:t>
            </a:r>
            <a:endParaRPr kumimoji="1" lang="ja-JP" altLang="en-US" sz="7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76893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中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lIns="0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62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83865" y="3008736"/>
            <a:ext cx="7976271" cy="804539"/>
          </a:xfrm>
          <a:ln w="6350">
            <a:solidFill>
              <a:schemeClr val="tx2"/>
            </a:solidFill>
          </a:ln>
        </p:spPr>
        <p:txBody>
          <a:bodyPr wrap="square" lIns="180000" tIns="180000" rIns="180000" bIns="144000">
            <a:spAutoFit/>
          </a:bodyPr>
          <a:lstStyle>
            <a:lvl1pPr algn="ctr">
              <a:lnSpc>
                <a:spcPct val="120000"/>
              </a:lnSpc>
              <a:defRPr sz="2585">
                <a:solidFill>
                  <a:schemeClr val="tx2"/>
                </a:solidFill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5" name="フッター プレースホルダー 2"/>
          <p:cNvSpPr>
            <a:spLocks noGrp="1"/>
          </p:cNvSpPr>
          <p:nvPr>
            <p:ph type="ftr" sz="quarter" idx="3"/>
          </p:nvPr>
        </p:nvSpPr>
        <p:spPr>
          <a:xfrm>
            <a:off x="85348" y="6575112"/>
            <a:ext cx="583704" cy="202260"/>
          </a:xfrm>
          <a:prstGeom prst="rect">
            <a:avLst/>
          </a:prstGeom>
          <a:solidFill>
            <a:schemeClr val="bg1"/>
          </a:solidFill>
        </p:spPr>
        <p:txBody>
          <a:bodyPr lIns="0" tIns="36000" rIns="0" bIns="18000" anchor="ctr" anchorCtr="0"/>
          <a:lstStyle>
            <a:lvl1pPr algn="ctr">
              <a:lnSpc>
                <a:spcPct val="120000"/>
              </a:lnSpc>
              <a:defRPr sz="738">
                <a:solidFill>
                  <a:schemeClr val="tx2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38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5BC"/>
                </a:solidFill>
                <a:effectLst/>
                <a:uLnTx/>
                <a:uFillTx/>
                <a:latin typeface="游ゴシック"/>
                <a:ea typeface="游ゴシック"/>
              </a:rPr>
              <a:t>#J18031</a:t>
            </a:r>
            <a:endParaRPr kumimoji="1" lang="ja-JP" altLang="en-US" sz="738" b="0" i="0" u="none" strike="noStrike" kern="1200" cap="none" spc="0" normalizeH="0" baseline="0" noProof="0" dirty="0">
              <a:ln>
                <a:noFill/>
              </a:ln>
              <a:solidFill>
                <a:srgbClr val="0085BC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865178" y="6592274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chemeClr val="tx2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0085BC"/>
                </a:solidFill>
                <a:effectLst/>
                <a:uLnTx/>
                <a:uFillTx/>
                <a:latin typeface="游ゴシック"/>
                <a:ea typeface="游ゴシック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0085BC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17925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10000"/>
              </a:lnSpc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0" y="639763"/>
            <a:ext cx="9144000" cy="365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62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865178" y="6592274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rgbClr val="4D4D4D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游ゴシック"/>
                <a:ea typeface="游ゴシック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9" name="フッター プレースホルダー 3"/>
          <p:cNvSpPr>
            <a:spLocks noGrp="1"/>
          </p:cNvSpPr>
          <p:nvPr>
            <p:ph type="ftr" sz="quarter" idx="3"/>
          </p:nvPr>
        </p:nvSpPr>
        <p:spPr>
          <a:xfrm>
            <a:off x="85348" y="6580850"/>
            <a:ext cx="583704" cy="1907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0" tIns="36000" rIns="0" bIns="18000" anchor="ctr" anchorCtr="0">
            <a:spAutoFit/>
          </a:bodyPr>
          <a:lstStyle>
            <a:lvl1pPr algn="ctr">
              <a:lnSpc>
                <a:spcPct val="120000"/>
              </a:lnSpc>
              <a:defRPr sz="738">
                <a:solidFill>
                  <a:schemeClr val="tx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38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游ゴシック"/>
                <a:ea typeface="游ゴシック"/>
              </a:rPr>
              <a:t>#J18031</a:t>
            </a:r>
            <a:endParaRPr kumimoji="1" lang="ja-JP" altLang="en-US" sz="738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20645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補足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角丸四角形 7"/>
          <p:cNvSpPr/>
          <p:nvPr/>
        </p:nvSpPr>
        <p:spPr bwMode="auto">
          <a:xfrm>
            <a:off x="0" y="1"/>
            <a:ext cx="9144000" cy="656692"/>
          </a:xfrm>
          <a:prstGeom prst="roundRect">
            <a:avLst>
              <a:gd name="adj" fmla="val 0"/>
            </a:avLst>
          </a:prstGeom>
          <a:solidFill>
            <a:schemeClr val="tx1">
              <a:alpha val="80000"/>
            </a:schemeClr>
          </a:solidFill>
          <a:ln>
            <a:noFill/>
          </a:ln>
          <a:effectLst/>
          <a:extLst/>
        </p:spPr>
        <p:txBody>
          <a:bodyPr lIns="0" tIns="0" rIns="0" bIns="0" rtlCol="0"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40000"/>
              </a:lnSpc>
              <a:spcBef>
                <a:spcPct val="0"/>
              </a:spcBef>
              <a:spcAft>
                <a:spcPts val="554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7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865178" y="6592274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rgbClr val="4D4D4D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游ゴシック"/>
                <a:ea typeface="游ゴシック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lnSpc>
                <a:spcPct val="110000"/>
              </a:lnSpc>
              <a:defRPr sz="2215">
                <a:solidFill>
                  <a:schemeClr val="bg1"/>
                </a:solidFill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6" name="フッター プレースホルダー 3"/>
          <p:cNvSpPr>
            <a:spLocks noGrp="1"/>
          </p:cNvSpPr>
          <p:nvPr>
            <p:ph type="ftr" sz="quarter" idx="3"/>
          </p:nvPr>
        </p:nvSpPr>
        <p:spPr>
          <a:xfrm>
            <a:off x="85348" y="6580850"/>
            <a:ext cx="583704" cy="1907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0" tIns="36000" rIns="0" bIns="18000" anchor="ctr" anchorCtr="0">
            <a:spAutoFit/>
          </a:bodyPr>
          <a:lstStyle>
            <a:lvl1pPr algn="ctr">
              <a:lnSpc>
                <a:spcPct val="120000"/>
              </a:lnSpc>
              <a:defRPr sz="738">
                <a:solidFill>
                  <a:srgbClr val="4D4D4D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38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游ゴシック"/>
                <a:ea typeface="游ゴシック"/>
              </a:rPr>
              <a:t>#J18031</a:t>
            </a:r>
            <a:endParaRPr kumimoji="1" lang="ja-JP" altLang="en-US" sz="738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0775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中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lIns="0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62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83865" y="3008736"/>
            <a:ext cx="7976271" cy="804539"/>
          </a:xfrm>
          <a:ln w="6350">
            <a:solidFill>
              <a:schemeClr val="tx2"/>
            </a:solidFill>
          </a:ln>
        </p:spPr>
        <p:txBody>
          <a:bodyPr wrap="square" lIns="180000" tIns="180000" rIns="180000" bIns="144000">
            <a:spAutoFit/>
          </a:bodyPr>
          <a:lstStyle>
            <a:lvl1pPr algn="ctr">
              <a:lnSpc>
                <a:spcPct val="120000"/>
              </a:lnSpc>
              <a:defRPr sz="2585">
                <a:solidFill>
                  <a:schemeClr val="tx2"/>
                </a:solidFill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5" name="フッター プレースホルダー 2"/>
          <p:cNvSpPr>
            <a:spLocks noGrp="1"/>
          </p:cNvSpPr>
          <p:nvPr>
            <p:ph type="ftr" sz="quarter" idx="3"/>
          </p:nvPr>
        </p:nvSpPr>
        <p:spPr>
          <a:xfrm>
            <a:off x="85348" y="6575112"/>
            <a:ext cx="583704" cy="202260"/>
          </a:xfrm>
          <a:prstGeom prst="rect">
            <a:avLst/>
          </a:prstGeom>
          <a:solidFill>
            <a:schemeClr val="bg1"/>
          </a:solidFill>
        </p:spPr>
        <p:txBody>
          <a:bodyPr lIns="0" tIns="36000" rIns="0" bIns="18000" anchor="ctr" anchorCtr="0"/>
          <a:lstStyle>
            <a:lvl1pPr algn="ctr">
              <a:lnSpc>
                <a:spcPct val="120000"/>
              </a:lnSpc>
              <a:defRPr sz="738">
                <a:solidFill>
                  <a:schemeClr val="tx2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38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5BC"/>
                </a:solidFill>
                <a:effectLst/>
                <a:uLnTx/>
                <a:uFillTx/>
                <a:latin typeface="游ゴシック"/>
                <a:ea typeface="游ゴシック"/>
              </a:rPr>
              <a:t>#J18031</a:t>
            </a:r>
            <a:endParaRPr kumimoji="1" lang="ja-JP" altLang="en-US" sz="738" b="0" i="0" u="none" strike="noStrike" kern="1200" cap="none" spc="0" normalizeH="0" baseline="0" noProof="0" dirty="0">
              <a:ln>
                <a:noFill/>
              </a:ln>
              <a:solidFill>
                <a:srgbClr val="0085BC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865178" y="6592274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chemeClr val="tx2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0085BC"/>
                </a:solidFill>
                <a:effectLst/>
                <a:uLnTx/>
                <a:uFillTx/>
                <a:latin typeface="游ゴシック"/>
                <a:ea typeface="游ゴシック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0085BC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783151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補足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84756" y="404664"/>
            <a:ext cx="8541257" cy="396044"/>
          </a:xfrm>
        </p:spPr>
        <p:txBody>
          <a:bodyPr/>
          <a:lstStyle>
            <a:lvl1pPr algn="ctr">
              <a:defRPr b="0">
                <a:solidFill>
                  <a:schemeClr val="tx2"/>
                </a:solidFill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13" name="フッター プレースホルダー 3"/>
          <p:cNvSpPr>
            <a:spLocks noGrp="1"/>
          </p:cNvSpPr>
          <p:nvPr>
            <p:ph type="ftr" sz="quarter" idx="3"/>
          </p:nvPr>
        </p:nvSpPr>
        <p:spPr>
          <a:xfrm>
            <a:off x="251520" y="6387066"/>
            <a:ext cx="583704" cy="1907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0" tIns="36000" rIns="0" bIns="18000" anchor="ctr" anchorCtr="0">
            <a:spAutoFit/>
          </a:bodyPr>
          <a:lstStyle>
            <a:lvl1pPr algn="ctr">
              <a:lnSpc>
                <a:spcPct val="120000"/>
              </a:lnSpc>
              <a:defRPr sz="738">
                <a:solidFill>
                  <a:srgbClr val="4D4D4D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38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游ゴシック"/>
                <a:ea typeface="游ゴシック"/>
              </a:rPr>
              <a:t>#J18031</a:t>
            </a:r>
            <a:endParaRPr kumimoji="1" lang="ja-JP" altLang="en-US" sz="738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765474" y="6412254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chemeClr val="tx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游ゴシック"/>
                <a:ea typeface="游ゴシック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11" name="角丸四角形 6"/>
          <p:cNvSpPr/>
          <p:nvPr/>
        </p:nvSpPr>
        <p:spPr bwMode="auto">
          <a:xfrm>
            <a:off x="3" y="0"/>
            <a:ext cx="9149553" cy="6858000"/>
          </a:xfrm>
          <a:custGeom>
            <a:avLst/>
            <a:gdLst/>
            <a:ahLst/>
            <a:cxnLst/>
            <a:rect l="l" t="t" r="r" b="b"/>
            <a:pathLst>
              <a:path w="9903600" h="6858000">
                <a:moveTo>
                  <a:pt x="183240" y="144000"/>
                </a:moveTo>
                <a:cubicBezTo>
                  <a:pt x="162231" y="144000"/>
                  <a:pt x="145200" y="161031"/>
                  <a:pt x="145200" y="182040"/>
                </a:cubicBezTo>
                <a:lnTo>
                  <a:pt x="145200" y="6675960"/>
                </a:lnTo>
                <a:cubicBezTo>
                  <a:pt x="145200" y="6696969"/>
                  <a:pt x="162231" y="6714000"/>
                  <a:pt x="183240" y="6714000"/>
                </a:cubicBezTo>
                <a:lnTo>
                  <a:pt x="9722760" y="6714000"/>
                </a:lnTo>
                <a:cubicBezTo>
                  <a:pt x="9743769" y="6714000"/>
                  <a:pt x="9760800" y="6696969"/>
                  <a:pt x="9760800" y="6675960"/>
                </a:cubicBezTo>
                <a:lnTo>
                  <a:pt x="9760800" y="182040"/>
                </a:lnTo>
                <a:cubicBezTo>
                  <a:pt x="9760800" y="161031"/>
                  <a:pt x="9743769" y="144000"/>
                  <a:pt x="9722760" y="144000"/>
                </a:cubicBezTo>
                <a:close/>
                <a:moveTo>
                  <a:pt x="0" y="0"/>
                </a:moveTo>
                <a:lnTo>
                  <a:pt x="9903600" y="0"/>
                </a:lnTo>
                <a:lnTo>
                  <a:pt x="99036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40000"/>
              </a:lnSpc>
              <a:spcBef>
                <a:spcPct val="0"/>
              </a:spcBef>
              <a:spcAft>
                <a:spcPts val="554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77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1193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ブランク（ベースカラー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5" name="フッター プレースホルダー 2"/>
          <p:cNvSpPr>
            <a:spLocks noGrp="1"/>
          </p:cNvSpPr>
          <p:nvPr>
            <p:ph type="ftr" sz="quarter" idx="3"/>
          </p:nvPr>
        </p:nvSpPr>
        <p:spPr>
          <a:xfrm>
            <a:off x="85348" y="6575112"/>
            <a:ext cx="583704" cy="2022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36000" rIns="0" bIns="18000" anchor="ctr" anchorCtr="0"/>
          <a:lstStyle>
            <a:lvl1pPr algn="ctr">
              <a:lnSpc>
                <a:spcPct val="120000"/>
              </a:lnSpc>
              <a:defRPr sz="738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38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</a:rPr>
              <a:t>#J18031</a:t>
            </a:r>
            <a:endParaRPr kumimoji="1" lang="ja-JP" altLang="en-US" sz="738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865178" y="6592274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8206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ブランク（ベースカラー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 userDrawn="1"/>
        </p:nvSpPr>
        <p:spPr bwMode="auto">
          <a:xfrm>
            <a:off x="0" y="1768"/>
            <a:ext cx="9144000" cy="801867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69052" y="1768"/>
            <a:ext cx="7700248" cy="800099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kumimoji="1" lang="en-US" altLang="ja-JP" dirty="0" smtClean="0"/>
              <a:t>Title</a:t>
            </a:r>
            <a:endParaRPr kumimoji="1" lang="ja-JP" altLang="en-US" dirty="0"/>
          </a:p>
        </p:txBody>
      </p:sp>
      <p:sp>
        <p:nvSpPr>
          <p:cNvPr id="5" name="フッター プレースホルダー 2"/>
          <p:cNvSpPr>
            <a:spLocks noGrp="1"/>
          </p:cNvSpPr>
          <p:nvPr>
            <p:ph type="ftr" sz="quarter" idx="3"/>
          </p:nvPr>
        </p:nvSpPr>
        <p:spPr>
          <a:xfrm>
            <a:off x="85348" y="6575112"/>
            <a:ext cx="583704" cy="2022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36000" rIns="0" bIns="18000" anchor="ctr" anchorCtr="0"/>
          <a:lstStyle>
            <a:lvl1pPr algn="ctr">
              <a:lnSpc>
                <a:spcPct val="120000"/>
              </a:lnSpc>
              <a:defRPr sz="738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38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</a:rPr>
              <a:t>#J18031</a:t>
            </a:r>
            <a:endParaRPr kumimoji="1" lang="ja-JP" altLang="en-US" sz="738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865178" y="6592274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2978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ブランク（ベースカラー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561975" y="1768"/>
            <a:ext cx="7970123" cy="800099"/>
          </a:xfrm>
        </p:spPr>
        <p:txBody>
          <a:bodyPr/>
          <a:lstStyle>
            <a:lvl1pPr>
              <a:defRPr sz="400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kumimoji="1" lang="en-US" altLang="ja-JP" dirty="0" smtClean="0"/>
              <a:t>Title</a:t>
            </a:r>
            <a:endParaRPr kumimoji="1" lang="ja-JP" altLang="en-US" dirty="0"/>
          </a:p>
        </p:txBody>
      </p:sp>
      <p:sp>
        <p:nvSpPr>
          <p:cNvPr id="5" name="フッター プレースホルダー 2"/>
          <p:cNvSpPr>
            <a:spLocks noGrp="1"/>
          </p:cNvSpPr>
          <p:nvPr>
            <p:ph type="ftr" sz="quarter" idx="3"/>
          </p:nvPr>
        </p:nvSpPr>
        <p:spPr>
          <a:xfrm>
            <a:off x="85348" y="6575112"/>
            <a:ext cx="583704" cy="2022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36000" rIns="0" bIns="18000" anchor="ctr" anchorCtr="0"/>
          <a:lstStyle>
            <a:lvl1pPr algn="ctr">
              <a:lnSpc>
                <a:spcPct val="120000"/>
              </a:lnSpc>
              <a:defRPr sz="738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38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</a:rPr>
              <a:t>#J18031</a:t>
            </a:r>
            <a:endParaRPr kumimoji="1" lang="ja-JP" altLang="en-US" sz="738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865178" y="6592274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</a:endParaRPr>
          </a:p>
        </p:txBody>
      </p:sp>
      <p:cxnSp>
        <p:nvCxnSpPr>
          <p:cNvPr id="7" name="直線コネクタ 6"/>
          <p:cNvCxnSpPr/>
          <p:nvPr userDrawn="1"/>
        </p:nvCxnSpPr>
        <p:spPr>
          <a:xfrm>
            <a:off x="561975" y="801867"/>
            <a:ext cx="807720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636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ブランク（メインカラー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/>
        </p:spPr>
        <p:txBody>
          <a:bodyPr lIns="0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62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5" name="フッター プレースホルダー 2"/>
          <p:cNvSpPr>
            <a:spLocks noGrp="1"/>
          </p:cNvSpPr>
          <p:nvPr>
            <p:ph type="ftr" sz="quarter" idx="3"/>
          </p:nvPr>
        </p:nvSpPr>
        <p:spPr bwMode="white">
          <a:xfrm>
            <a:off x="85348" y="6575112"/>
            <a:ext cx="583704" cy="202260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lIns="0" tIns="36000" rIns="0" bIns="18000" anchor="ctr" anchorCtr="0"/>
          <a:lstStyle>
            <a:lvl1pPr algn="ctr">
              <a:lnSpc>
                <a:spcPct val="120000"/>
              </a:lnSpc>
              <a:defRPr sz="738">
                <a:solidFill>
                  <a:schemeClr val="bg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38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/>
                <a:ea typeface="游ゴシック"/>
              </a:rPr>
              <a:t>#J18031</a:t>
            </a:r>
            <a:endParaRPr kumimoji="1" lang="ja-JP" altLang="en-US" sz="7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 bwMode="white">
          <a:xfrm>
            <a:off x="6865178" y="6592274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chemeClr val="bg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/>
                <a:ea typeface="游ゴシック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9846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ブランク（ブラック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/>
        </p:spPr>
        <p:txBody>
          <a:bodyPr lIns="0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62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5" name="フッター プレースホルダー 2"/>
          <p:cNvSpPr>
            <a:spLocks noGrp="1"/>
          </p:cNvSpPr>
          <p:nvPr>
            <p:ph type="ftr" sz="quarter" idx="3"/>
          </p:nvPr>
        </p:nvSpPr>
        <p:spPr bwMode="white">
          <a:xfrm>
            <a:off x="85348" y="6575112"/>
            <a:ext cx="583704" cy="202260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 lIns="0" tIns="36000" rIns="0" bIns="18000" anchor="ctr" anchorCtr="0"/>
          <a:lstStyle>
            <a:lvl1pPr algn="ctr">
              <a:lnSpc>
                <a:spcPct val="120000"/>
              </a:lnSpc>
              <a:defRPr sz="738">
                <a:solidFill>
                  <a:schemeClr val="bg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38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/>
                <a:ea typeface="游ゴシック"/>
              </a:rPr>
              <a:t>#J18031</a:t>
            </a:r>
            <a:endParaRPr kumimoji="1" lang="ja-JP" altLang="en-US" sz="73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 bwMode="white">
          <a:xfrm>
            <a:off x="6865178" y="6592274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chemeClr val="bg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/>
                <a:ea typeface="游ゴシック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43076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ガイド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直線コネクタ 26"/>
          <p:cNvCxnSpPr/>
          <p:nvPr/>
        </p:nvCxnSpPr>
        <p:spPr>
          <a:xfrm flipV="1">
            <a:off x="750277" y="0"/>
            <a:ext cx="0" cy="6858000"/>
          </a:xfrm>
          <a:prstGeom prst="line">
            <a:avLst/>
          </a:prstGeom>
          <a:ln w="63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 flipV="1">
            <a:off x="4572000" y="0"/>
            <a:ext cx="0" cy="6858000"/>
          </a:xfrm>
          <a:prstGeom prst="line">
            <a:avLst/>
          </a:prstGeom>
          <a:ln w="63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 flipV="1">
            <a:off x="3143250" y="-1"/>
            <a:ext cx="0" cy="6858000"/>
          </a:xfrm>
          <a:prstGeom prst="line">
            <a:avLst/>
          </a:prstGeom>
          <a:ln w="63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 flipV="1">
            <a:off x="5991958" y="0"/>
            <a:ext cx="0" cy="6858000"/>
          </a:xfrm>
          <a:prstGeom prst="line">
            <a:avLst/>
          </a:prstGeom>
          <a:ln w="63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 flipV="1">
            <a:off x="8393723" y="0"/>
            <a:ext cx="0" cy="6858000"/>
          </a:xfrm>
          <a:prstGeom prst="line">
            <a:avLst/>
          </a:prstGeom>
          <a:ln w="63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 flipH="1">
            <a:off x="0" y="656698"/>
            <a:ext cx="9144000" cy="1"/>
          </a:xfrm>
          <a:prstGeom prst="line">
            <a:avLst/>
          </a:prstGeom>
          <a:ln w="63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 flipH="1">
            <a:off x="0" y="1881191"/>
            <a:ext cx="9144000" cy="1"/>
          </a:xfrm>
          <a:prstGeom prst="line">
            <a:avLst/>
          </a:prstGeom>
          <a:ln w="63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 flipH="1">
            <a:off x="0" y="3429003"/>
            <a:ext cx="9144000" cy="1"/>
          </a:xfrm>
          <a:prstGeom prst="line">
            <a:avLst/>
          </a:prstGeom>
          <a:ln w="63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 flipH="1">
            <a:off x="-12101" y="4976819"/>
            <a:ext cx="9144000" cy="1"/>
          </a:xfrm>
          <a:prstGeom prst="line">
            <a:avLst/>
          </a:prstGeom>
          <a:ln w="63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 flipH="1">
            <a:off x="0" y="6201315"/>
            <a:ext cx="9144000" cy="1"/>
          </a:xfrm>
          <a:prstGeom prst="line">
            <a:avLst/>
          </a:prstGeom>
          <a:ln w="63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utoShape 33"/>
          <p:cNvSpPr>
            <a:spLocks noChangeArrowheads="1"/>
          </p:cNvSpPr>
          <p:nvPr/>
        </p:nvSpPr>
        <p:spPr bwMode="gray">
          <a:xfrm>
            <a:off x="4605177" y="3248987"/>
            <a:ext cx="1063560" cy="3091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3231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5BC"/>
                </a:solidFill>
                <a:effectLst/>
                <a:uLnTx/>
                <a:uFillTx/>
                <a:latin typeface="メイリオ" pitchFamily="50" charset="-128"/>
                <a:ea typeface="游ゴシック"/>
                <a:cs typeface="+mn-cs"/>
              </a:rPr>
              <a:t>0cm</a:t>
            </a:r>
            <a:endParaRPr kumimoji="1" lang="en-US" altLang="ja-JP" sz="1477" b="0" i="0" u="none" strike="noStrike" kern="1200" cap="none" spc="0" normalizeH="0" baseline="0" noProof="0" dirty="0">
              <a:ln>
                <a:noFill/>
              </a:ln>
              <a:solidFill>
                <a:srgbClr val="0085BC"/>
              </a:solidFill>
              <a:effectLst/>
              <a:uLnTx/>
              <a:uFillTx/>
              <a:latin typeface="メイリオ" pitchFamily="50" charset="-128"/>
              <a:ea typeface="游ゴシック"/>
              <a:cs typeface="+mn-cs"/>
            </a:endParaRPr>
          </a:p>
        </p:txBody>
      </p:sp>
      <p:sp>
        <p:nvSpPr>
          <p:cNvPr id="38" name="AutoShape 33"/>
          <p:cNvSpPr>
            <a:spLocks noChangeArrowheads="1"/>
          </p:cNvSpPr>
          <p:nvPr/>
        </p:nvSpPr>
        <p:spPr bwMode="gray">
          <a:xfrm>
            <a:off x="4605234" y="1715279"/>
            <a:ext cx="1063560" cy="3091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3231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5BC"/>
                </a:solidFill>
                <a:effectLst/>
                <a:uLnTx/>
                <a:uFillTx/>
                <a:latin typeface="游ゴシック"/>
                <a:ea typeface="游ゴシック"/>
                <a:cs typeface="+mn-cs"/>
              </a:rPr>
              <a:t>4.30cm</a:t>
            </a:r>
            <a:endParaRPr kumimoji="1" lang="en-US" altLang="ja-JP" sz="1477" b="0" i="0" u="none" strike="noStrike" kern="1200" cap="none" spc="0" normalizeH="0" baseline="0" noProof="0" dirty="0">
              <a:ln>
                <a:noFill/>
              </a:ln>
              <a:solidFill>
                <a:srgbClr val="0085BC"/>
              </a:solidFill>
              <a:effectLst/>
              <a:uLnTx/>
              <a:uFillTx/>
              <a:latin typeface="游ゴシック"/>
              <a:ea typeface="游ゴシック"/>
              <a:cs typeface="+mn-cs"/>
            </a:endParaRPr>
          </a:p>
        </p:txBody>
      </p:sp>
      <p:sp>
        <p:nvSpPr>
          <p:cNvPr id="39" name="AutoShape 33"/>
          <p:cNvSpPr>
            <a:spLocks noChangeArrowheads="1"/>
          </p:cNvSpPr>
          <p:nvPr/>
        </p:nvSpPr>
        <p:spPr bwMode="gray">
          <a:xfrm>
            <a:off x="218286" y="3563945"/>
            <a:ext cx="1063560" cy="3091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3231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5BC"/>
                </a:solidFill>
                <a:effectLst/>
                <a:uLnTx/>
                <a:uFillTx/>
                <a:latin typeface="游ゴシック"/>
                <a:ea typeface="游ゴシック"/>
                <a:cs typeface="+mn-cs"/>
              </a:rPr>
              <a:t>11.50cm</a:t>
            </a:r>
            <a:endParaRPr kumimoji="1" lang="en-US" altLang="ja-JP" sz="1477" b="0" i="0" u="none" strike="noStrike" kern="1200" cap="none" spc="0" normalizeH="0" baseline="0" noProof="0" dirty="0">
              <a:ln>
                <a:noFill/>
              </a:ln>
              <a:solidFill>
                <a:srgbClr val="0085BC"/>
              </a:solidFill>
              <a:effectLst/>
              <a:uLnTx/>
              <a:uFillTx/>
              <a:latin typeface="游ゴシック"/>
              <a:ea typeface="游ゴシック"/>
              <a:cs typeface="+mn-cs"/>
            </a:endParaRPr>
          </a:p>
        </p:txBody>
      </p:sp>
      <p:sp>
        <p:nvSpPr>
          <p:cNvPr id="40" name="AutoShape 33"/>
          <p:cNvSpPr>
            <a:spLocks noChangeArrowheads="1"/>
          </p:cNvSpPr>
          <p:nvPr/>
        </p:nvSpPr>
        <p:spPr bwMode="gray">
          <a:xfrm>
            <a:off x="4605234" y="6021295"/>
            <a:ext cx="1063560" cy="3091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3231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5BC"/>
                </a:solidFill>
                <a:effectLst/>
                <a:uLnTx/>
                <a:uFillTx/>
                <a:latin typeface="游ゴシック"/>
                <a:ea typeface="游ゴシック"/>
                <a:cs typeface="+mn-cs"/>
              </a:rPr>
              <a:t>7.70cm</a:t>
            </a:r>
            <a:endParaRPr kumimoji="1" lang="en-US" altLang="ja-JP" sz="1477" b="0" i="0" u="none" strike="noStrike" kern="1200" cap="none" spc="0" normalizeH="0" baseline="0" noProof="0" dirty="0">
              <a:ln>
                <a:noFill/>
              </a:ln>
              <a:solidFill>
                <a:srgbClr val="0085BC"/>
              </a:solidFill>
              <a:effectLst/>
              <a:uLnTx/>
              <a:uFillTx/>
              <a:latin typeface="游ゴシック"/>
              <a:ea typeface="游ゴシック"/>
              <a:cs typeface="+mn-cs"/>
            </a:endParaRPr>
          </a:p>
        </p:txBody>
      </p:sp>
      <p:sp>
        <p:nvSpPr>
          <p:cNvPr id="41" name="AutoShape 33"/>
          <p:cNvSpPr>
            <a:spLocks noChangeArrowheads="1"/>
          </p:cNvSpPr>
          <p:nvPr/>
        </p:nvSpPr>
        <p:spPr bwMode="gray">
          <a:xfrm>
            <a:off x="4605234" y="468898"/>
            <a:ext cx="1063560" cy="3091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3231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5BC"/>
                </a:solidFill>
                <a:effectLst/>
                <a:uLnTx/>
                <a:uFillTx/>
                <a:latin typeface="游ゴシック"/>
                <a:ea typeface="游ゴシック"/>
                <a:cs typeface="+mn-cs"/>
              </a:rPr>
              <a:t>7.70cm</a:t>
            </a:r>
            <a:endParaRPr kumimoji="1" lang="en-US" altLang="ja-JP" sz="1477" b="0" i="0" u="none" strike="noStrike" kern="1200" cap="none" spc="0" normalizeH="0" baseline="0" noProof="0" dirty="0">
              <a:ln>
                <a:noFill/>
              </a:ln>
              <a:solidFill>
                <a:srgbClr val="0085BC"/>
              </a:solidFill>
              <a:effectLst/>
              <a:uLnTx/>
              <a:uFillTx/>
              <a:latin typeface="游ゴシック"/>
              <a:ea typeface="游ゴシック"/>
              <a:cs typeface="+mn-cs"/>
            </a:endParaRPr>
          </a:p>
        </p:txBody>
      </p:sp>
      <p:sp>
        <p:nvSpPr>
          <p:cNvPr id="42" name="AutoShape 33"/>
          <p:cNvSpPr>
            <a:spLocks noChangeArrowheads="1"/>
          </p:cNvSpPr>
          <p:nvPr/>
        </p:nvSpPr>
        <p:spPr bwMode="gray">
          <a:xfrm>
            <a:off x="2611167" y="3573018"/>
            <a:ext cx="1063560" cy="3091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3231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5BC"/>
                </a:solidFill>
                <a:effectLst/>
                <a:uLnTx/>
                <a:uFillTx/>
                <a:latin typeface="游ゴシック"/>
                <a:ea typeface="游ゴシック"/>
                <a:cs typeface="+mn-cs"/>
              </a:rPr>
              <a:t>4.30cm</a:t>
            </a:r>
            <a:endParaRPr kumimoji="1" lang="en-US" altLang="ja-JP" sz="1477" b="0" i="0" u="none" strike="noStrike" kern="1200" cap="none" spc="0" normalizeH="0" baseline="0" noProof="0" dirty="0">
              <a:ln>
                <a:noFill/>
              </a:ln>
              <a:solidFill>
                <a:srgbClr val="0085BC"/>
              </a:solidFill>
              <a:effectLst/>
              <a:uLnTx/>
              <a:uFillTx/>
              <a:latin typeface="游ゴシック"/>
              <a:ea typeface="游ゴシック"/>
              <a:cs typeface="+mn-cs"/>
            </a:endParaRPr>
          </a:p>
        </p:txBody>
      </p:sp>
      <p:sp>
        <p:nvSpPr>
          <p:cNvPr id="43" name="AutoShape 33"/>
          <p:cNvSpPr>
            <a:spLocks noChangeArrowheads="1"/>
          </p:cNvSpPr>
          <p:nvPr/>
        </p:nvSpPr>
        <p:spPr bwMode="gray">
          <a:xfrm>
            <a:off x="4040249" y="3565236"/>
            <a:ext cx="1063560" cy="3091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3231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5BC"/>
                </a:solidFill>
                <a:effectLst/>
                <a:uLnTx/>
                <a:uFillTx/>
                <a:latin typeface="游ゴシック"/>
                <a:ea typeface="游ゴシック"/>
                <a:cs typeface="+mn-cs"/>
              </a:rPr>
              <a:t>0cm</a:t>
            </a:r>
            <a:endParaRPr kumimoji="1" lang="en-US" altLang="ja-JP" sz="1477" b="0" i="0" u="none" strike="noStrike" kern="1200" cap="none" spc="0" normalizeH="0" baseline="0" noProof="0" dirty="0">
              <a:ln>
                <a:noFill/>
              </a:ln>
              <a:solidFill>
                <a:srgbClr val="0085BC"/>
              </a:solidFill>
              <a:effectLst/>
              <a:uLnTx/>
              <a:uFillTx/>
              <a:latin typeface="游ゴシック"/>
              <a:ea typeface="游ゴシック"/>
              <a:cs typeface="+mn-cs"/>
            </a:endParaRPr>
          </a:p>
        </p:txBody>
      </p:sp>
      <p:sp>
        <p:nvSpPr>
          <p:cNvPr id="44" name="AutoShape 33"/>
          <p:cNvSpPr>
            <a:spLocks noChangeArrowheads="1"/>
          </p:cNvSpPr>
          <p:nvPr/>
        </p:nvSpPr>
        <p:spPr bwMode="gray">
          <a:xfrm>
            <a:off x="5469330" y="3565236"/>
            <a:ext cx="1063560" cy="3091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3231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5BC"/>
                </a:solidFill>
                <a:effectLst/>
                <a:uLnTx/>
                <a:uFillTx/>
                <a:latin typeface="游ゴシック"/>
                <a:ea typeface="游ゴシック"/>
                <a:cs typeface="+mn-cs"/>
              </a:rPr>
              <a:t>4.30cm</a:t>
            </a:r>
            <a:endParaRPr kumimoji="1" lang="en-US" altLang="ja-JP" sz="1477" b="0" i="0" u="none" strike="noStrike" kern="1200" cap="none" spc="0" normalizeH="0" baseline="0" noProof="0" dirty="0">
              <a:ln>
                <a:noFill/>
              </a:ln>
              <a:solidFill>
                <a:srgbClr val="0085BC"/>
              </a:solidFill>
              <a:effectLst/>
              <a:uLnTx/>
              <a:uFillTx/>
              <a:latin typeface="游ゴシック"/>
              <a:ea typeface="游ゴシック"/>
              <a:cs typeface="+mn-cs"/>
            </a:endParaRPr>
          </a:p>
        </p:txBody>
      </p:sp>
      <p:sp>
        <p:nvSpPr>
          <p:cNvPr id="45" name="AutoShape 33"/>
          <p:cNvSpPr>
            <a:spLocks noChangeArrowheads="1"/>
          </p:cNvSpPr>
          <p:nvPr/>
        </p:nvSpPr>
        <p:spPr bwMode="gray">
          <a:xfrm>
            <a:off x="7862212" y="3565236"/>
            <a:ext cx="1063560" cy="3091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3231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5BC"/>
                </a:solidFill>
                <a:effectLst/>
                <a:uLnTx/>
                <a:uFillTx/>
                <a:latin typeface="游ゴシック"/>
                <a:ea typeface="游ゴシック"/>
                <a:cs typeface="+mn-cs"/>
              </a:rPr>
              <a:t>11.50cm</a:t>
            </a:r>
            <a:endParaRPr kumimoji="1" lang="en-US" altLang="ja-JP" sz="1477" b="0" i="0" u="none" strike="noStrike" kern="1200" cap="none" spc="0" normalizeH="0" baseline="0" noProof="0" dirty="0">
              <a:ln>
                <a:noFill/>
              </a:ln>
              <a:solidFill>
                <a:srgbClr val="0085BC"/>
              </a:solidFill>
              <a:effectLst/>
              <a:uLnTx/>
              <a:uFillTx/>
              <a:latin typeface="游ゴシック"/>
              <a:ea typeface="游ゴシック"/>
              <a:cs typeface="+mn-cs"/>
            </a:endParaRPr>
          </a:p>
        </p:txBody>
      </p:sp>
      <p:sp>
        <p:nvSpPr>
          <p:cNvPr id="46" name="AutoShape 33"/>
          <p:cNvSpPr>
            <a:spLocks noChangeArrowheads="1"/>
          </p:cNvSpPr>
          <p:nvPr/>
        </p:nvSpPr>
        <p:spPr bwMode="gray">
          <a:xfrm>
            <a:off x="4605234" y="4825382"/>
            <a:ext cx="1063560" cy="3091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33231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77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5BC"/>
                </a:solidFill>
                <a:effectLst/>
                <a:uLnTx/>
                <a:uFillTx/>
                <a:latin typeface="游ゴシック"/>
                <a:ea typeface="游ゴシック"/>
                <a:cs typeface="+mn-cs"/>
              </a:rPr>
              <a:t>4.30cm</a:t>
            </a:r>
            <a:endParaRPr kumimoji="1" lang="en-US" altLang="ja-JP" sz="1477" b="0" i="0" u="none" strike="noStrike" kern="1200" cap="none" spc="0" normalizeH="0" baseline="0" noProof="0" dirty="0">
              <a:ln>
                <a:noFill/>
              </a:ln>
              <a:solidFill>
                <a:srgbClr val="0085BC"/>
              </a:solidFill>
              <a:effectLst/>
              <a:uLnTx/>
              <a:uFillTx/>
              <a:latin typeface="游ゴシック"/>
              <a:ea typeface="游ゴシック"/>
              <a:cs typeface="+mn-cs"/>
            </a:endParaRPr>
          </a:p>
        </p:txBody>
      </p:sp>
      <p:sp>
        <p:nvSpPr>
          <p:cNvPr id="48" name="タイトル 1"/>
          <p:cNvSpPr>
            <a:spLocks noGrp="1"/>
          </p:cNvSpPr>
          <p:nvPr>
            <p:ph type="title"/>
          </p:nvPr>
        </p:nvSpPr>
        <p:spPr bwMode="gray">
          <a:xfrm>
            <a:off x="251520" y="152636"/>
            <a:ext cx="8640960" cy="3960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49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865178" y="6592274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rgbClr val="4D4D4D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游ゴシック"/>
                <a:ea typeface="游ゴシック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26" name="フッター プレースホルダー 2"/>
          <p:cNvSpPr>
            <a:spLocks noGrp="1"/>
          </p:cNvSpPr>
          <p:nvPr>
            <p:ph type="ftr" sz="quarter" idx="3"/>
          </p:nvPr>
        </p:nvSpPr>
        <p:spPr>
          <a:xfrm>
            <a:off x="85348" y="6575112"/>
            <a:ext cx="583704" cy="2022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36000" rIns="0" bIns="18000" anchor="ctr" anchorCtr="0"/>
          <a:lstStyle>
            <a:lvl1pPr algn="ctr">
              <a:lnSpc>
                <a:spcPct val="120000"/>
              </a:lnSpc>
              <a:defRPr sz="738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38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</a:rPr>
              <a:t>#J18031</a:t>
            </a:r>
            <a:endParaRPr kumimoji="1" lang="ja-JP" altLang="en-US" sz="738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7608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10000"/>
              </a:lnSpc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0" y="639763"/>
            <a:ext cx="9144000" cy="365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wrap="none" lIns="0" tIns="0" rIns="0" bIns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62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865178" y="6592274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rgbClr val="4D4D4D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游ゴシック"/>
                <a:ea typeface="游ゴシック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9" name="フッター プレースホルダー 3"/>
          <p:cNvSpPr>
            <a:spLocks noGrp="1"/>
          </p:cNvSpPr>
          <p:nvPr>
            <p:ph type="ftr" sz="quarter" idx="3"/>
          </p:nvPr>
        </p:nvSpPr>
        <p:spPr>
          <a:xfrm>
            <a:off x="85348" y="6580850"/>
            <a:ext cx="583704" cy="1907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0" tIns="36000" rIns="0" bIns="18000" anchor="ctr" anchorCtr="0">
            <a:spAutoFit/>
          </a:bodyPr>
          <a:lstStyle>
            <a:lvl1pPr algn="ctr">
              <a:lnSpc>
                <a:spcPct val="120000"/>
              </a:lnSpc>
              <a:defRPr sz="738">
                <a:solidFill>
                  <a:schemeClr val="tx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38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游ゴシック"/>
                <a:ea typeface="游ゴシック"/>
              </a:rPr>
              <a:t>#J18031</a:t>
            </a:r>
            <a:endParaRPr kumimoji="1" lang="ja-JP" altLang="en-US" sz="738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8487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補足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角丸四角形 7"/>
          <p:cNvSpPr/>
          <p:nvPr/>
        </p:nvSpPr>
        <p:spPr bwMode="auto">
          <a:xfrm>
            <a:off x="0" y="1"/>
            <a:ext cx="9144000" cy="656692"/>
          </a:xfrm>
          <a:prstGeom prst="roundRect">
            <a:avLst>
              <a:gd name="adj" fmla="val 0"/>
            </a:avLst>
          </a:prstGeom>
          <a:solidFill>
            <a:schemeClr val="tx1">
              <a:alpha val="80000"/>
            </a:schemeClr>
          </a:solidFill>
          <a:ln>
            <a:noFill/>
          </a:ln>
          <a:effectLst/>
          <a:extLst/>
        </p:spPr>
        <p:txBody>
          <a:bodyPr lIns="0" tIns="0" rIns="0" bIns="0" rtlCol="0"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40000"/>
              </a:lnSpc>
              <a:spcBef>
                <a:spcPct val="0"/>
              </a:spcBef>
              <a:spcAft>
                <a:spcPts val="554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7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865178" y="6592274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rgbClr val="4D4D4D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游ゴシック"/>
                <a:ea typeface="游ゴシック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lnSpc>
                <a:spcPct val="110000"/>
              </a:lnSpc>
              <a:defRPr sz="2215">
                <a:solidFill>
                  <a:schemeClr val="bg1"/>
                </a:solidFill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6" name="フッター プレースホルダー 3"/>
          <p:cNvSpPr>
            <a:spLocks noGrp="1"/>
          </p:cNvSpPr>
          <p:nvPr>
            <p:ph type="ftr" sz="quarter" idx="3"/>
          </p:nvPr>
        </p:nvSpPr>
        <p:spPr>
          <a:xfrm>
            <a:off x="85348" y="6580850"/>
            <a:ext cx="583704" cy="1907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0" tIns="36000" rIns="0" bIns="18000" anchor="ctr" anchorCtr="0">
            <a:spAutoFit/>
          </a:bodyPr>
          <a:lstStyle>
            <a:lvl1pPr algn="ctr">
              <a:lnSpc>
                <a:spcPct val="120000"/>
              </a:lnSpc>
              <a:defRPr sz="738">
                <a:solidFill>
                  <a:srgbClr val="4D4D4D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38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游ゴシック"/>
                <a:ea typeface="游ゴシック"/>
              </a:rPr>
              <a:t>#J18031</a:t>
            </a:r>
            <a:endParaRPr kumimoji="1" lang="ja-JP" altLang="en-US" sz="738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8833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補足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84756" y="404664"/>
            <a:ext cx="8541257" cy="396044"/>
          </a:xfrm>
        </p:spPr>
        <p:txBody>
          <a:bodyPr/>
          <a:lstStyle>
            <a:lvl1pPr algn="ctr">
              <a:defRPr b="0">
                <a:solidFill>
                  <a:schemeClr val="tx2"/>
                </a:solidFill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13" name="フッター プレースホルダー 3"/>
          <p:cNvSpPr>
            <a:spLocks noGrp="1"/>
          </p:cNvSpPr>
          <p:nvPr>
            <p:ph type="ftr" sz="quarter" idx="3"/>
          </p:nvPr>
        </p:nvSpPr>
        <p:spPr>
          <a:xfrm>
            <a:off x="251520" y="6387066"/>
            <a:ext cx="583704" cy="1907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0" tIns="36000" rIns="0" bIns="18000" anchor="ctr" anchorCtr="0">
            <a:spAutoFit/>
          </a:bodyPr>
          <a:lstStyle>
            <a:lvl1pPr algn="ctr">
              <a:lnSpc>
                <a:spcPct val="120000"/>
              </a:lnSpc>
              <a:defRPr sz="738">
                <a:solidFill>
                  <a:srgbClr val="4D4D4D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38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游ゴシック"/>
                <a:ea typeface="游ゴシック"/>
              </a:rPr>
              <a:t>#J18031</a:t>
            </a:r>
            <a:endParaRPr kumimoji="1" lang="ja-JP" altLang="en-US" sz="738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765474" y="6412254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chemeClr val="tx1"/>
                </a:solidFill>
                <a:latin typeface="+mn-ea"/>
                <a:ea typeface="+mn-ea"/>
                <a:cs typeface="メイリオ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游ゴシック"/>
                <a:ea typeface="游ゴシック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11" name="角丸四角形 6"/>
          <p:cNvSpPr/>
          <p:nvPr/>
        </p:nvSpPr>
        <p:spPr bwMode="auto">
          <a:xfrm>
            <a:off x="3" y="0"/>
            <a:ext cx="9149553" cy="6858000"/>
          </a:xfrm>
          <a:custGeom>
            <a:avLst/>
            <a:gdLst/>
            <a:ahLst/>
            <a:cxnLst/>
            <a:rect l="l" t="t" r="r" b="b"/>
            <a:pathLst>
              <a:path w="9903600" h="6858000">
                <a:moveTo>
                  <a:pt x="183240" y="144000"/>
                </a:moveTo>
                <a:cubicBezTo>
                  <a:pt x="162231" y="144000"/>
                  <a:pt x="145200" y="161031"/>
                  <a:pt x="145200" y="182040"/>
                </a:cubicBezTo>
                <a:lnTo>
                  <a:pt x="145200" y="6675960"/>
                </a:lnTo>
                <a:cubicBezTo>
                  <a:pt x="145200" y="6696969"/>
                  <a:pt x="162231" y="6714000"/>
                  <a:pt x="183240" y="6714000"/>
                </a:cubicBezTo>
                <a:lnTo>
                  <a:pt x="9722760" y="6714000"/>
                </a:lnTo>
                <a:cubicBezTo>
                  <a:pt x="9743769" y="6714000"/>
                  <a:pt x="9760800" y="6696969"/>
                  <a:pt x="9760800" y="6675960"/>
                </a:cubicBezTo>
                <a:lnTo>
                  <a:pt x="9760800" y="182040"/>
                </a:lnTo>
                <a:cubicBezTo>
                  <a:pt x="9760800" y="161031"/>
                  <a:pt x="9743769" y="144000"/>
                  <a:pt x="9722760" y="144000"/>
                </a:cubicBezTo>
                <a:close/>
                <a:moveTo>
                  <a:pt x="0" y="0"/>
                </a:moveTo>
                <a:lnTo>
                  <a:pt x="9903600" y="0"/>
                </a:lnTo>
                <a:lnTo>
                  <a:pt x="99036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  <a:extLst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40000"/>
              </a:lnSpc>
              <a:spcBef>
                <a:spcPct val="0"/>
              </a:spcBef>
              <a:spcAft>
                <a:spcPts val="554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77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65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ブランク（ベースカラー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5" name="フッター プレースホルダー 2"/>
          <p:cNvSpPr>
            <a:spLocks noGrp="1"/>
          </p:cNvSpPr>
          <p:nvPr>
            <p:ph type="ftr" sz="quarter" idx="3"/>
          </p:nvPr>
        </p:nvSpPr>
        <p:spPr>
          <a:xfrm>
            <a:off x="85348" y="6575112"/>
            <a:ext cx="583704" cy="2022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36000" rIns="0" bIns="18000" anchor="ctr" anchorCtr="0"/>
          <a:lstStyle>
            <a:lvl1pPr algn="ctr">
              <a:lnSpc>
                <a:spcPct val="120000"/>
              </a:lnSpc>
              <a:defRPr sz="738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38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</a:rPr>
              <a:t>#J18031</a:t>
            </a:r>
            <a:endParaRPr kumimoji="1" lang="ja-JP" altLang="en-US" sz="738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865178" y="6592274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5817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ブランク（ベースカラー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 userDrawn="1"/>
        </p:nvSpPr>
        <p:spPr bwMode="auto">
          <a:xfrm>
            <a:off x="0" y="1768"/>
            <a:ext cx="9144000" cy="801867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69052" y="1768"/>
            <a:ext cx="7700248" cy="800099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kumimoji="1" lang="en-US" altLang="ja-JP" dirty="0" smtClean="0"/>
              <a:t>Title</a:t>
            </a:r>
            <a:endParaRPr kumimoji="1" lang="ja-JP" altLang="en-US" dirty="0"/>
          </a:p>
        </p:txBody>
      </p:sp>
      <p:sp>
        <p:nvSpPr>
          <p:cNvPr id="5" name="フッター プレースホルダー 2"/>
          <p:cNvSpPr>
            <a:spLocks noGrp="1"/>
          </p:cNvSpPr>
          <p:nvPr>
            <p:ph type="ftr" sz="quarter" idx="3"/>
          </p:nvPr>
        </p:nvSpPr>
        <p:spPr>
          <a:xfrm>
            <a:off x="85348" y="6575112"/>
            <a:ext cx="583704" cy="2022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36000" rIns="0" bIns="18000" anchor="ctr" anchorCtr="0"/>
          <a:lstStyle>
            <a:lvl1pPr algn="ctr">
              <a:lnSpc>
                <a:spcPct val="120000"/>
              </a:lnSpc>
              <a:defRPr sz="738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38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</a:rPr>
              <a:t>#J18031</a:t>
            </a:r>
            <a:endParaRPr kumimoji="1" lang="ja-JP" altLang="en-US" sz="738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865178" y="6592274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2184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ブランク（ベースカラー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669051" y="1768"/>
            <a:ext cx="7970123" cy="800099"/>
          </a:xfrm>
        </p:spPr>
        <p:txBody>
          <a:bodyPr/>
          <a:lstStyle>
            <a:lvl1pPr>
              <a:defRPr sz="400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kumimoji="1" lang="en-US" altLang="ja-JP" dirty="0" smtClean="0"/>
              <a:t>Title</a:t>
            </a:r>
            <a:endParaRPr kumimoji="1" lang="ja-JP" altLang="en-US" dirty="0"/>
          </a:p>
        </p:txBody>
      </p:sp>
      <p:sp>
        <p:nvSpPr>
          <p:cNvPr id="5" name="フッター プレースホルダー 2"/>
          <p:cNvSpPr>
            <a:spLocks noGrp="1"/>
          </p:cNvSpPr>
          <p:nvPr>
            <p:ph type="ftr" sz="quarter" idx="3"/>
          </p:nvPr>
        </p:nvSpPr>
        <p:spPr>
          <a:xfrm>
            <a:off x="85348" y="6575112"/>
            <a:ext cx="583704" cy="2022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0" tIns="36000" rIns="0" bIns="18000" anchor="ctr" anchorCtr="0"/>
          <a:lstStyle>
            <a:lvl1pPr algn="ctr">
              <a:lnSpc>
                <a:spcPct val="120000"/>
              </a:lnSpc>
              <a:defRPr sz="738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38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</a:rPr>
              <a:t>#J18031</a:t>
            </a:r>
            <a:endParaRPr kumimoji="1" lang="ja-JP" altLang="en-US" sz="738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865178" y="6592274"/>
            <a:ext cx="2133600" cy="25711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3" b="1">
                <a:solidFill>
                  <a:schemeClr val="tx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</a:endParaRPr>
          </a:p>
        </p:txBody>
      </p:sp>
      <p:cxnSp>
        <p:nvCxnSpPr>
          <p:cNvPr id="7" name="直線コネクタ 6"/>
          <p:cNvCxnSpPr/>
          <p:nvPr userDrawn="1"/>
        </p:nvCxnSpPr>
        <p:spPr>
          <a:xfrm>
            <a:off x="669052" y="801867"/>
            <a:ext cx="7970123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9736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251520" y="152636"/>
            <a:ext cx="8640960" cy="39604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gray">
          <a:xfrm>
            <a:off x="3143252" y="6597359"/>
            <a:ext cx="2857500" cy="17902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108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31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游ゴシック"/>
                <a:ea typeface="游ゴシック"/>
                <a:cs typeface="メイリオ" pitchFamily="50" charset="-128"/>
              </a:rPr>
              <a:t>© Presentation Design</a:t>
            </a:r>
          </a:p>
        </p:txBody>
      </p:sp>
    </p:spTree>
    <p:extLst>
      <p:ext uri="{BB962C8B-B14F-4D97-AF65-F5344CB8AC3E}">
        <p14:creationId xmlns:p14="http://schemas.microsoft.com/office/powerpoint/2010/main" val="3686178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844083" rtl="0" eaLnBrk="1" latinLnBrk="0" hangingPunct="1">
        <a:spcBef>
          <a:spcPct val="0"/>
        </a:spcBef>
        <a:buNone/>
        <a:defRPr kumimoji="1" sz="2215" kern="1200">
          <a:solidFill>
            <a:schemeClr val="tx1"/>
          </a:solidFill>
          <a:latin typeface="+mj-ea"/>
          <a:ea typeface="+mj-ea"/>
          <a:cs typeface="メイリオ" pitchFamily="50" charset="-128"/>
        </a:defRPr>
      </a:lvl1pPr>
    </p:titleStyle>
    <p:bodyStyle>
      <a:lvl1pPr marL="316531" indent="-316531" algn="l" defTabSz="844083" rtl="0" eaLnBrk="1" latinLnBrk="0" hangingPunct="1">
        <a:spcBef>
          <a:spcPct val="20000"/>
        </a:spcBef>
        <a:buFont typeface="Arial" pitchFamily="34" charset="0"/>
        <a:buChar char="•"/>
        <a:defRPr kumimoji="1" sz="2954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defTabSz="844083" rtl="0" eaLnBrk="1" latinLnBrk="0" hangingPunct="1">
        <a:spcBef>
          <a:spcPct val="20000"/>
        </a:spcBef>
        <a:buFont typeface="Arial" pitchFamily="34" charset="0"/>
        <a:buChar char="–"/>
        <a:defRPr kumimoji="1" sz="258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kumimoji="1"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spcBef>
          <a:spcPct val="20000"/>
        </a:spcBef>
        <a:buFont typeface="Arial" pitchFamily="34" charset="0"/>
        <a:buChar char="–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spcBef>
          <a:spcPct val="20000"/>
        </a:spcBef>
        <a:buFont typeface="Arial" pitchFamily="34" charset="0"/>
        <a:buChar char="»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251520" y="152636"/>
            <a:ext cx="8640960" cy="39604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gray">
          <a:xfrm>
            <a:off x="3143252" y="6597359"/>
            <a:ext cx="2857500" cy="17902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108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31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游ゴシック"/>
                <a:ea typeface="游ゴシック"/>
                <a:cs typeface="メイリオ" pitchFamily="50" charset="-128"/>
              </a:rPr>
              <a:t>© Presentation Design</a:t>
            </a:r>
          </a:p>
        </p:txBody>
      </p:sp>
    </p:spTree>
    <p:extLst>
      <p:ext uri="{BB962C8B-B14F-4D97-AF65-F5344CB8AC3E}">
        <p14:creationId xmlns:p14="http://schemas.microsoft.com/office/powerpoint/2010/main" val="166875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844083" rtl="0" eaLnBrk="1" latinLnBrk="0" hangingPunct="1">
        <a:spcBef>
          <a:spcPct val="0"/>
        </a:spcBef>
        <a:buNone/>
        <a:defRPr kumimoji="1" sz="2215" kern="1200">
          <a:solidFill>
            <a:schemeClr val="tx1"/>
          </a:solidFill>
          <a:latin typeface="+mj-ea"/>
          <a:ea typeface="+mj-ea"/>
          <a:cs typeface="メイリオ" pitchFamily="50" charset="-128"/>
        </a:defRPr>
      </a:lvl1pPr>
    </p:titleStyle>
    <p:bodyStyle>
      <a:lvl1pPr marL="316531" indent="-316531" algn="l" defTabSz="844083" rtl="0" eaLnBrk="1" latinLnBrk="0" hangingPunct="1">
        <a:spcBef>
          <a:spcPct val="20000"/>
        </a:spcBef>
        <a:buFont typeface="Arial" pitchFamily="34" charset="0"/>
        <a:buChar char="•"/>
        <a:defRPr kumimoji="1" sz="2954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defTabSz="844083" rtl="0" eaLnBrk="1" latinLnBrk="0" hangingPunct="1">
        <a:spcBef>
          <a:spcPct val="20000"/>
        </a:spcBef>
        <a:buFont typeface="Arial" pitchFamily="34" charset="0"/>
        <a:buChar char="–"/>
        <a:defRPr kumimoji="1" sz="258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kumimoji="1"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spcBef>
          <a:spcPct val="20000"/>
        </a:spcBef>
        <a:buFont typeface="Arial" pitchFamily="34" charset="0"/>
        <a:buChar char="–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spcBef>
          <a:spcPct val="20000"/>
        </a:spcBef>
        <a:buFont typeface="Arial" pitchFamily="34" charset="0"/>
        <a:buChar char="»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251520" y="152636"/>
            <a:ext cx="8640960" cy="39604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gray">
          <a:xfrm>
            <a:off x="3143252" y="6597359"/>
            <a:ext cx="2857500" cy="179023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108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31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游ゴシック"/>
                <a:ea typeface="游ゴシック"/>
                <a:cs typeface="メイリオ" pitchFamily="50" charset="-128"/>
              </a:rPr>
              <a:t>© Presentation Design</a:t>
            </a:r>
          </a:p>
        </p:txBody>
      </p:sp>
    </p:spTree>
    <p:extLst>
      <p:ext uri="{BB962C8B-B14F-4D97-AF65-F5344CB8AC3E}">
        <p14:creationId xmlns:p14="http://schemas.microsoft.com/office/powerpoint/2010/main" val="4247480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844083" rtl="0" eaLnBrk="1" latinLnBrk="0" hangingPunct="1">
        <a:spcBef>
          <a:spcPct val="0"/>
        </a:spcBef>
        <a:buNone/>
        <a:defRPr kumimoji="1" sz="2215" kern="1200">
          <a:solidFill>
            <a:schemeClr val="tx1"/>
          </a:solidFill>
          <a:latin typeface="+mj-ea"/>
          <a:ea typeface="+mj-ea"/>
          <a:cs typeface="メイリオ" pitchFamily="50" charset="-128"/>
        </a:defRPr>
      </a:lvl1pPr>
    </p:titleStyle>
    <p:bodyStyle>
      <a:lvl1pPr marL="316531" indent="-316531" algn="l" defTabSz="844083" rtl="0" eaLnBrk="1" latinLnBrk="0" hangingPunct="1">
        <a:spcBef>
          <a:spcPct val="20000"/>
        </a:spcBef>
        <a:buFont typeface="Arial" pitchFamily="34" charset="0"/>
        <a:buChar char="•"/>
        <a:defRPr kumimoji="1" sz="2954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defTabSz="844083" rtl="0" eaLnBrk="1" latinLnBrk="0" hangingPunct="1">
        <a:spcBef>
          <a:spcPct val="20000"/>
        </a:spcBef>
        <a:buFont typeface="Arial" pitchFamily="34" charset="0"/>
        <a:buChar char="–"/>
        <a:defRPr kumimoji="1" sz="258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kumimoji="1"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spcBef>
          <a:spcPct val="20000"/>
        </a:spcBef>
        <a:buFont typeface="Arial" pitchFamily="34" charset="0"/>
        <a:buChar char="–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spcBef>
          <a:spcPct val="20000"/>
        </a:spcBef>
        <a:buFont typeface="Arial" pitchFamily="34" charset="0"/>
        <a:buChar char="»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kumimoji="1"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kumimoji="1"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000.png"/><Relationship Id="rId3" Type="http://schemas.openxmlformats.org/officeDocument/2006/relationships/image" Target="../media/image18.png"/><Relationship Id="rId7" Type="http://schemas.openxmlformats.org/officeDocument/2006/relationships/image" Target="../media/image220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0.png"/><Relationship Id="rId5" Type="http://schemas.openxmlformats.org/officeDocument/2006/relationships/image" Target="../media/image200.png"/><Relationship Id="rId15" Type="http://schemas.openxmlformats.org/officeDocument/2006/relationships/image" Target="../media/image120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110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40.png"/><Relationship Id="rId3" Type="http://schemas.openxmlformats.org/officeDocument/2006/relationships/image" Target="../media/image33.png"/><Relationship Id="rId7" Type="http://schemas.openxmlformats.org/officeDocument/2006/relationships/image" Target="../media/image331.png"/><Relationship Id="rId12" Type="http://schemas.openxmlformats.org/officeDocument/2006/relationships/image" Target="../media/image3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00.png"/><Relationship Id="rId10" Type="http://schemas.openxmlformats.org/officeDocument/2006/relationships/image" Target="../media/image310.png"/><Relationship Id="rId4" Type="http://schemas.openxmlformats.org/officeDocument/2006/relationships/image" Target="../media/image290.png"/><Relationship Id="rId9" Type="http://schemas.openxmlformats.org/officeDocument/2006/relationships/image" Target="../media/image35.png"/><Relationship Id="rId14" Type="http://schemas.openxmlformats.org/officeDocument/2006/relationships/image" Target="../media/image3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media" Target="../media/media6.mp4"/><Relationship Id="rId7" Type="http://schemas.openxmlformats.org/officeDocument/2006/relationships/image" Target="../media/image4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6.mp4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8.mp4"/><Relationship Id="rId7" Type="http://schemas.openxmlformats.org/officeDocument/2006/relationships/image" Target="../media/image50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8.mp4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5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2.mp4"/><Relationship Id="rId9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media" Target="../media/media4.mp4"/><Relationship Id="rId7" Type="http://schemas.openxmlformats.org/officeDocument/2006/relationships/image" Target="../media/image5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1.xml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5.png"/><Relationship Id="rId4" Type="http://schemas.openxmlformats.org/officeDocument/2006/relationships/video" Target="../media/media4.mp4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.png"/><Relationship Id="rId5" Type="http://schemas.microsoft.com/office/2007/relationships/media" Target="../media/media3.mp4"/><Relationship Id="rId10" Type="http://schemas.openxmlformats.org/officeDocument/2006/relationships/notesSlide" Target="../notesSlides/notesSlide4.xml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00.png"/><Relationship Id="rId18" Type="http://schemas.openxmlformats.org/officeDocument/2006/relationships/image" Target="../media/image27.png"/><Relationship Id="rId3" Type="http://schemas.openxmlformats.org/officeDocument/2006/relationships/image" Target="../media/image18.png"/><Relationship Id="rId21" Type="http://schemas.openxmlformats.org/officeDocument/2006/relationships/image" Target="../media/image29.png"/><Relationship Id="rId7" Type="http://schemas.openxmlformats.org/officeDocument/2006/relationships/image" Target="../media/image22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5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5" Type="http://schemas.openxmlformats.org/officeDocument/2006/relationships/image" Target="../media/image120.png"/><Relationship Id="rId19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1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0" y="1501287"/>
            <a:ext cx="91440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82A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游ゴシック"/>
                <a:cs typeface="Calibri" panose="020F0502020204030204" pitchFamily="34" charset="0"/>
              </a:rPr>
              <a:t>Remote heart rate measurement from </a:t>
            </a:r>
            <a:r>
              <a:rPr kumimoji="1" lang="en-US" altLang="ja-JP" sz="3100" b="1" i="0" u="none" strike="noStrike" kern="1200" cap="none" spc="0" normalizeH="0" baseline="0" noProof="0" dirty="0">
                <a:ln>
                  <a:noFill/>
                </a:ln>
                <a:solidFill>
                  <a:srgbClr val="5682A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游ゴシック"/>
                <a:cs typeface="Calibri" panose="020F0502020204030204" pitchFamily="34" charset="0"/>
              </a:rPr>
              <a:t>RGB-NIR </a:t>
            </a:r>
            <a:r>
              <a:rPr lang="en-US" altLang="ja-JP" sz="3100" b="1" dirty="0">
                <a:solidFill>
                  <a:srgbClr val="5682AF">
                    <a:lumMod val="75000"/>
                  </a:srgbClr>
                </a:solidFill>
                <a:latin typeface="Calibri" panose="020F0502020204030204" pitchFamily="34" charset="0"/>
                <a:ea typeface="游ゴシック"/>
                <a:cs typeface="Calibri" panose="020F0502020204030204" pitchFamily="34" charset="0"/>
              </a:rPr>
              <a:t>v</a:t>
            </a:r>
            <a:r>
              <a:rPr kumimoji="1" lang="en-US" altLang="ja-JP" sz="3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682A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游ゴシック"/>
                <a:cs typeface="Calibri" panose="020F0502020204030204" pitchFamily="34" charset="0"/>
              </a:rPr>
              <a:t>ideo</a:t>
            </a:r>
            <a:endParaRPr kumimoji="1" lang="en-US" altLang="ja-JP" sz="3100" b="1" i="0" u="none" strike="noStrike" kern="1200" cap="none" spc="0" normalizeH="0" baseline="0" noProof="0" dirty="0" smtClean="0">
              <a:ln>
                <a:noFill/>
              </a:ln>
              <a:solidFill>
                <a:srgbClr val="5682AF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游ゴシック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82A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游ゴシック"/>
                <a:cs typeface="Calibri" panose="020F0502020204030204" pitchFamily="34" charset="0"/>
              </a:rPr>
              <a:t> based 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5682A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游ゴシック"/>
                <a:cs typeface="Calibri" panose="020F0502020204030204" pitchFamily="34" charset="0"/>
              </a:rPr>
              <a:t>on </a:t>
            </a:r>
            <a:r>
              <a:rPr kumimoji="1" lang="en-US" altLang="ja-JP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82A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游ゴシック"/>
                <a:cs typeface="Calibri" panose="020F0502020204030204" pitchFamily="34" charset="0"/>
              </a:rPr>
              <a:t>spatial and spectral 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5682A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游ゴシック"/>
                <a:cs typeface="Calibri" panose="020F0502020204030204" pitchFamily="34" charset="0"/>
              </a:rPr>
              <a:t>f</a:t>
            </a:r>
            <a:r>
              <a:rPr kumimoji="1" lang="en-US" altLang="ja-JP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82A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游ゴシック"/>
                <a:cs typeface="Calibri" panose="020F0502020204030204" pitchFamily="34" charset="0"/>
              </a:rPr>
              <a:t>ace patch selection 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5682AF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游ゴシック"/>
              <a:cs typeface="Calibri" panose="020F050202020403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0" y="3485680"/>
            <a:ext cx="9144001" cy="972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 pitchFamily="34" charset="0"/>
                <a:ea typeface="游ゴシック"/>
                <a:cs typeface="Calibri" panose="020F0502020204030204" pitchFamily="34" charset="0"/>
              </a:rPr>
              <a:t>Shiika</a:t>
            </a:r>
            <a:r>
              <a:rPr kumimoji="1" lang="en-US" altLang="ja-JP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 pitchFamily="34" charset="0"/>
                <a:ea typeface="游ゴシック"/>
                <a:cs typeface="Calibri" panose="020F0502020204030204" pitchFamily="34" charset="0"/>
              </a:rPr>
              <a:t> </a:t>
            </a:r>
            <a:r>
              <a:rPr kumimoji="1" lang="en-US" altLang="ja-JP" sz="2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 pitchFamily="34" charset="0"/>
                <a:ea typeface="游ゴシック"/>
                <a:cs typeface="Calibri" panose="020F0502020204030204" pitchFamily="34" charset="0"/>
              </a:rPr>
              <a:t>Kado</a:t>
            </a:r>
            <a:r>
              <a:rPr kumimoji="1" lang="en-US" altLang="ja-JP" sz="2600" b="0" i="0" u="none" strike="noStrike" kern="1200" cap="none" spc="0" normalizeH="0" baseline="3000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 pitchFamily="34" charset="0"/>
                <a:ea typeface="游ゴシック"/>
                <a:cs typeface="Calibri" panose="020F0502020204030204" pitchFamily="34" charset="0"/>
              </a:rPr>
              <a:t>1</a:t>
            </a:r>
            <a:r>
              <a:rPr kumimoji="1" lang="en-US" altLang="ja-JP" sz="2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 pitchFamily="34" charset="0"/>
                <a:ea typeface="游ゴシック"/>
                <a:cs typeface="Calibri" panose="020F0502020204030204" pitchFamily="34" charset="0"/>
              </a:rPr>
              <a:t>, Yusuke Monno</a:t>
            </a:r>
            <a:r>
              <a:rPr kumimoji="1" lang="en-US" altLang="ja-JP" sz="2600" b="0" i="0" u="none" strike="noStrike" kern="1200" cap="none" spc="0" normalizeH="0" baseline="3000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 pitchFamily="34" charset="0"/>
                <a:ea typeface="游ゴシック"/>
                <a:cs typeface="Calibri" panose="020F0502020204030204" pitchFamily="34" charset="0"/>
              </a:rPr>
              <a:t>1</a:t>
            </a:r>
            <a:r>
              <a:rPr kumimoji="1" lang="en-US" altLang="ja-JP" sz="2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 pitchFamily="34" charset="0"/>
                <a:ea typeface="游ゴシック"/>
                <a:cs typeface="Calibri" panose="020F0502020204030204" pitchFamily="34" charset="0"/>
              </a:rPr>
              <a:t>, Kenta Moriwaki</a:t>
            </a:r>
            <a:r>
              <a:rPr kumimoji="1" lang="en-US" altLang="ja-JP" sz="2600" b="0" i="0" u="none" strike="noStrike" kern="1200" cap="none" spc="0" normalizeH="0" baseline="3000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 pitchFamily="34" charset="0"/>
                <a:ea typeface="游ゴシック"/>
                <a:cs typeface="Calibri" panose="020F0502020204030204" pitchFamily="34" charset="0"/>
              </a:rPr>
              <a:t>1</a:t>
            </a:r>
            <a:r>
              <a:rPr kumimoji="1" lang="en-US" altLang="ja-JP" sz="2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 pitchFamily="34" charset="0"/>
                <a:ea typeface="游ゴシック"/>
                <a:cs typeface="Calibri" panose="020F0502020204030204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 pitchFamily="34" charset="0"/>
                <a:ea typeface="游ゴシック"/>
                <a:cs typeface="Calibri" panose="020F0502020204030204" pitchFamily="34" charset="0"/>
              </a:rPr>
              <a:t>Kazunori Yoshizaki</a:t>
            </a:r>
            <a:r>
              <a:rPr kumimoji="1" lang="en-US" altLang="ja-JP" sz="2600" b="0" i="0" u="none" strike="noStrike" kern="1200" cap="none" spc="0" normalizeH="0" baseline="3000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 pitchFamily="34" charset="0"/>
                <a:ea typeface="游ゴシック"/>
                <a:cs typeface="Calibri" panose="020F0502020204030204" pitchFamily="34" charset="0"/>
              </a:rPr>
              <a:t>2</a:t>
            </a:r>
            <a:r>
              <a:rPr kumimoji="1" lang="en-US" altLang="ja-JP" sz="2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 pitchFamily="34" charset="0"/>
                <a:ea typeface="游ゴシック"/>
                <a:cs typeface="Calibri" panose="020F0502020204030204" pitchFamily="34" charset="0"/>
              </a:rPr>
              <a:t>, Masayuki Tanaka</a:t>
            </a:r>
            <a:r>
              <a:rPr kumimoji="1" lang="en-US" altLang="ja-JP" sz="2600" b="0" i="0" u="none" strike="noStrike" kern="1200" cap="none" spc="0" normalizeH="0" baseline="3000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 pitchFamily="34" charset="0"/>
                <a:ea typeface="游ゴシック"/>
                <a:cs typeface="Calibri" panose="020F0502020204030204" pitchFamily="34" charset="0"/>
              </a:rPr>
              <a:t>1,3</a:t>
            </a:r>
            <a:r>
              <a:rPr kumimoji="1" lang="en-US" altLang="ja-JP" sz="26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 pitchFamily="34" charset="0"/>
                <a:ea typeface="游ゴシック"/>
                <a:cs typeface="Calibri" panose="020F0502020204030204" pitchFamily="34" charset="0"/>
              </a:rPr>
              <a:t>, Masatoshi Okutomi</a:t>
            </a:r>
            <a:r>
              <a:rPr kumimoji="1" lang="en-US" altLang="ja-JP" sz="2600" b="0" i="0" u="none" strike="noStrike" kern="1200" cap="none" spc="0" normalizeH="0" baseline="3000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 pitchFamily="34" charset="0"/>
                <a:ea typeface="游ゴシック"/>
                <a:cs typeface="Calibri" panose="020F0502020204030204" pitchFamily="34" charset="0"/>
              </a:rPr>
              <a:t>1</a:t>
            </a:r>
            <a:endParaRPr kumimoji="1" lang="ja-JP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Calibri" panose="020F0502020204030204" pitchFamily="34" charset="0"/>
              <a:ea typeface="游ゴシック"/>
              <a:cs typeface="Calibri" panose="020F050202020403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0" y="4588597"/>
            <a:ext cx="9144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3000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 pitchFamily="34" charset="0"/>
                <a:ea typeface="游ゴシック"/>
                <a:cs typeface="Calibri" panose="020F0502020204030204" pitchFamily="34" charset="0"/>
              </a:rPr>
              <a:t>1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 pitchFamily="34" charset="0"/>
                <a:ea typeface="游ゴシック"/>
                <a:cs typeface="Calibri" panose="020F0502020204030204" pitchFamily="34" charset="0"/>
              </a:rPr>
              <a:t>Tokyo Institute of Technology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 pitchFamily="34" charset="0"/>
                <a:ea typeface="游ゴシック"/>
                <a:cs typeface="Calibri" panose="020F0502020204030204" pitchFamily="34" charset="0"/>
              </a:rPr>
              <a:t>　</a:t>
            </a:r>
            <a:r>
              <a:rPr kumimoji="1" lang="en-US" altLang="ja-JP" sz="2000" b="0" i="0" u="none" strike="noStrike" kern="1200" cap="none" spc="0" normalizeH="0" baseline="3000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 pitchFamily="34" charset="0"/>
                <a:ea typeface="游ゴシック"/>
                <a:cs typeface="Calibri" panose="020F0502020204030204" pitchFamily="34" charset="0"/>
              </a:rPr>
              <a:t>2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 pitchFamily="34" charset="0"/>
                <a:ea typeface="游ゴシック"/>
                <a:cs typeface="Calibri" panose="020F0502020204030204" pitchFamily="34" charset="0"/>
              </a:rPr>
              <a:t>Olympus Corporation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 pitchFamily="34" charset="0"/>
                <a:ea typeface="游ゴシック"/>
                <a:cs typeface="Calibri" panose="020F0502020204030204" pitchFamily="34" charset="0"/>
              </a:rPr>
              <a:t>　</a:t>
            </a:r>
            <a:r>
              <a:rPr kumimoji="1" lang="en-US" altLang="ja-JP" sz="2000" b="0" i="0" u="none" strike="noStrike" kern="1200" cap="none" spc="0" normalizeH="0" baseline="3000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 pitchFamily="34" charset="0"/>
                <a:ea typeface="游ゴシック"/>
                <a:cs typeface="Calibri" panose="020F0502020204030204" pitchFamily="34" charset="0"/>
              </a:rPr>
              <a:t>3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 pitchFamily="34" charset="0"/>
                <a:ea typeface="游ゴシック"/>
                <a:cs typeface="Calibri" panose="020F0502020204030204" pitchFamily="34" charset="0"/>
              </a:rPr>
              <a:t>National Institute of Advanced Industrial Science and Technology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Calibri" panose="020F0502020204030204" pitchFamily="34" charset="0"/>
                <a:ea typeface="游ゴシック"/>
                <a:cs typeface="Calibri" panose="020F0502020204030204" pitchFamily="34" charset="0"/>
              </a:rPr>
              <a:t>　</a:t>
            </a:r>
          </a:p>
        </p:txBody>
      </p:sp>
    </p:spTree>
    <p:extLst>
      <p:ext uri="{BB962C8B-B14F-4D97-AF65-F5344CB8AC3E}">
        <p14:creationId xmlns:p14="http://schemas.microsoft.com/office/powerpoint/2010/main" val="383364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Candidate </a:t>
            </a:r>
            <a:r>
              <a:rPr kumimoji="1" lang="en-US" altLang="ja-JP" dirty="0" smtClean="0"/>
              <a:t>HR estimation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283688" y="1213528"/>
            <a:ext cx="1927982" cy="4938168"/>
            <a:chOff x="632760" y="1523742"/>
            <a:chExt cx="1578910" cy="4938168"/>
          </a:xfrm>
        </p:grpSpPr>
        <p:grpSp>
          <p:nvGrpSpPr>
            <p:cNvPr id="5" name="グループ化 4"/>
            <p:cNvGrpSpPr/>
            <p:nvPr/>
          </p:nvGrpSpPr>
          <p:grpSpPr>
            <a:xfrm>
              <a:off x="632760" y="1523742"/>
              <a:ext cx="1573508" cy="4063007"/>
              <a:chOff x="632760" y="1523245"/>
              <a:chExt cx="1573508" cy="4063007"/>
            </a:xfrm>
          </p:grpSpPr>
          <p:sp>
            <p:nvSpPr>
              <p:cNvPr id="8" name="フリーフォーム 7"/>
              <p:cNvSpPr/>
              <p:nvPr/>
            </p:nvSpPr>
            <p:spPr>
              <a:xfrm>
                <a:off x="632760" y="1523245"/>
                <a:ext cx="1573508" cy="580429"/>
              </a:xfrm>
              <a:custGeom>
                <a:avLst/>
                <a:gdLst>
                  <a:gd name="connsiteX0" fmla="*/ 0 w 1573508"/>
                  <a:gd name="connsiteY0" fmla="*/ 58043 h 580429"/>
                  <a:gd name="connsiteX1" fmla="*/ 58043 w 1573508"/>
                  <a:gd name="connsiteY1" fmla="*/ 0 h 580429"/>
                  <a:gd name="connsiteX2" fmla="*/ 1515465 w 1573508"/>
                  <a:gd name="connsiteY2" fmla="*/ 0 h 580429"/>
                  <a:gd name="connsiteX3" fmla="*/ 1573508 w 1573508"/>
                  <a:gd name="connsiteY3" fmla="*/ 58043 h 580429"/>
                  <a:gd name="connsiteX4" fmla="*/ 1573508 w 1573508"/>
                  <a:gd name="connsiteY4" fmla="*/ 522386 h 580429"/>
                  <a:gd name="connsiteX5" fmla="*/ 1515465 w 1573508"/>
                  <a:gd name="connsiteY5" fmla="*/ 580429 h 580429"/>
                  <a:gd name="connsiteX6" fmla="*/ 58043 w 1573508"/>
                  <a:gd name="connsiteY6" fmla="*/ 580429 h 580429"/>
                  <a:gd name="connsiteX7" fmla="*/ 0 w 1573508"/>
                  <a:gd name="connsiteY7" fmla="*/ 522386 h 580429"/>
                  <a:gd name="connsiteX8" fmla="*/ 0 w 1573508"/>
                  <a:gd name="connsiteY8" fmla="*/ 58043 h 580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73508" h="580429">
                    <a:moveTo>
                      <a:pt x="0" y="58043"/>
                    </a:moveTo>
                    <a:cubicBezTo>
                      <a:pt x="0" y="25987"/>
                      <a:pt x="25987" y="0"/>
                      <a:pt x="58043" y="0"/>
                    </a:cubicBezTo>
                    <a:lnTo>
                      <a:pt x="1515465" y="0"/>
                    </a:lnTo>
                    <a:cubicBezTo>
                      <a:pt x="1547521" y="0"/>
                      <a:pt x="1573508" y="25987"/>
                      <a:pt x="1573508" y="58043"/>
                    </a:cubicBezTo>
                    <a:lnTo>
                      <a:pt x="1573508" y="522386"/>
                    </a:lnTo>
                    <a:cubicBezTo>
                      <a:pt x="1573508" y="554442"/>
                      <a:pt x="1547521" y="580429"/>
                      <a:pt x="1515465" y="580429"/>
                    </a:cubicBezTo>
                    <a:lnTo>
                      <a:pt x="58043" y="580429"/>
                    </a:lnTo>
                    <a:cubicBezTo>
                      <a:pt x="25987" y="580429"/>
                      <a:pt x="0" y="554442"/>
                      <a:pt x="0" y="522386"/>
                    </a:cubicBezTo>
                    <a:lnTo>
                      <a:pt x="0" y="58043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spcFirstLastPara="0" vert="horz" wrap="square" lIns="85580" tIns="85580" rIns="85580" bIns="85580" numCol="1" spcCol="1270" anchor="ctr" anchorCtr="0">
                <a:noAutofit/>
              </a:bodyPr>
              <a:lstStyle/>
              <a:p>
                <a:pPr marL="0" marR="0" lvl="0" indent="0" algn="ctr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7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Segoe UI"/>
                    <a:ea typeface="游ゴシック" panose="020B0400000000000000" pitchFamily="50" charset="-128"/>
                    <a:cs typeface="+mn-cs"/>
                  </a:rPr>
                  <a:t>RGB-NIR video</a:t>
                </a:r>
                <a:endParaRPr kumimoji="0" lang="ja-JP" altLang="en-US" sz="17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9" name="フリーフォーム 8"/>
              <p:cNvSpPr/>
              <p:nvPr/>
            </p:nvSpPr>
            <p:spPr>
              <a:xfrm>
                <a:off x="1288918" y="2139951"/>
                <a:ext cx="261193" cy="217661"/>
              </a:xfrm>
              <a:custGeom>
                <a:avLst/>
                <a:gdLst>
                  <a:gd name="connsiteX0" fmla="*/ 0 w 217661"/>
                  <a:gd name="connsiteY0" fmla="*/ 52239 h 261193"/>
                  <a:gd name="connsiteX1" fmla="*/ 108831 w 217661"/>
                  <a:gd name="connsiteY1" fmla="*/ 52239 h 261193"/>
                  <a:gd name="connsiteX2" fmla="*/ 108831 w 217661"/>
                  <a:gd name="connsiteY2" fmla="*/ 0 h 261193"/>
                  <a:gd name="connsiteX3" fmla="*/ 217661 w 217661"/>
                  <a:gd name="connsiteY3" fmla="*/ 130597 h 261193"/>
                  <a:gd name="connsiteX4" fmla="*/ 108831 w 217661"/>
                  <a:gd name="connsiteY4" fmla="*/ 261193 h 261193"/>
                  <a:gd name="connsiteX5" fmla="*/ 108831 w 217661"/>
                  <a:gd name="connsiteY5" fmla="*/ 208954 h 261193"/>
                  <a:gd name="connsiteX6" fmla="*/ 0 w 217661"/>
                  <a:gd name="connsiteY6" fmla="*/ 208954 h 261193"/>
                  <a:gd name="connsiteX7" fmla="*/ 0 w 217661"/>
                  <a:gd name="connsiteY7" fmla="*/ 52239 h 26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7661" h="261193">
                    <a:moveTo>
                      <a:pt x="174128" y="1"/>
                    </a:moveTo>
                    <a:lnTo>
                      <a:pt x="174128" y="130597"/>
                    </a:lnTo>
                    <a:lnTo>
                      <a:pt x="217661" y="130597"/>
                    </a:lnTo>
                    <a:lnTo>
                      <a:pt x="108830" y="261192"/>
                    </a:lnTo>
                    <a:lnTo>
                      <a:pt x="0" y="130597"/>
                    </a:lnTo>
                    <a:lnTo>
                      <a:pt x="43533" y="130597"/>
                    </a:lnTo>
                    <a:lnTo>
                      <a:pt x="43533" y="1"/>
                    </a:lnTo>
                    <a:lnTo>
                      <a:pt x="174128" y="1"/>
                    </a:lnTo>
                    <a:close/>
                  </a:path>
                </a:pathLst>
              </a:custGeom>
              <a:solidFill>
                <a:sysClr val="windowText" lastClr="000000">
                  <a:tint val="60000"/>
                  <a:hueOff val="0"/>
                  <a:satOff val="0"/>
                  <a:lumOff val="0"/>
                  <a:alphaOff val="0"/>
                </a:sysClr>
              </a:solidFill>
              <a:ln>
                <a:noFill/>
              </a:ln>
              <a:effectLst/>
            </p:spPr>
            <p:txBody>
              <a:bodyPr spcFirstLastPara="0" vert="horz" wrap="square" lIns="52239" tIns="0" rIns="52239" bIns="65298" numCol="1" spcCol="1270" anchor="ctr" anchorCtr="0">
                <a:noAutofit/>
              </a:bodyPr>
              <a:lstStyle/>
              <a:p>
                <a:pPr marL="0" marR="0" lvl="0" indent="0" algn="ctr" defTabSz="6223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700" b="0" i="0" u="none" strike="noStrike" kern="0" cap="none" spc="0" normalizeH="0" baseline="0" noProof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0" name="フリーフォーム 9"/>
              <p:cNvSpPr/>
              <p:nvPr/>
            </p:nvSpPr>
            <p:spPr>
              <a:xfrm>
                <a:off x="632760" y="2393889"/>
                <a:ext cx="1573508" cy="580429"/>
              </a:xfrm>
              <a:custGeom>
                <a:avLst/>
                <a:gdLst>
                  <a:gd name="connsiteX0" fmla="*/ 0 w 1573508"/>
                  <a:gd name="connsiteY0" fmla="*/ 58043 h 580429"/>
                  <a:gd name="connsiteX1" fmla="*/ 58043 w 1573508"/>
                  <a:gd name="connsiteY1" fmla="*/ 0 h 580429"/>
                  <a:gd name="connsiteX2" fmla="*/ 1515465 w 1573508"/>
                  <a:gd name="connsiteY2" fmla="*/ 0 h 580429"/>
                  <a:gd name="connsiteX3" fmla="*/ 1573508 w 1573508"/>
                  <a:gd name="connsiteY3" fmla="*/ 58043 h 580429"/>
                  <a:gd name="connsiteX4" fmla="*/ 1573508 w 1573508"/>
                  <a:gd name="connsiteY4" fmla="*/ 522386 h 580429"/>
                  <a:gd name="connsiteX5" fmla="*/ 1515465 w 1573508"/>
                  <a:gd name="connsiteY5" fmla="*/ 580429 h 580429"/>
                  <a:gd name="connsiteX6" fmla="*/ 58043 w 1573508"/>
                  <a:gd name="connsiteY6" fmla="*/ 580429 h 580429"/>
                  <a:gd name="connsiteX7" fmla="*/ 0 w 1573508"/>
                  <a:gd name="connsiteY7" fmla="*/ 522386 h 580429"/>
                  <a:gd name="connsiteX8" fmla="*/ 0 w 1573508"/>
                  <a:gd name="connsiteY8" fmla="*/ 58043 h 580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73508" h="580429">
                    <a:moveTo>
                      <a:pt x="0" y="58043"/>
                    </a:moveTo>
                    <a:cubicBezTo>
                      <a:pt x="0" y="25987"/>
                      <a:pt x="25987" y="0"/>
                      <a:pt x="58043" y="0"/>
                    </a:cubicBezTo>
                    <a:lnTo>
                      <a:pt x="1515465" y="0"/>
                    </a:lnTo>
                    <a:cubicBezTo>
                      <a:pt x="1547521" y="0"/>
                      <a:pt x="1573508" y="25987"/>
                      <a:pt x="1573508" y="58043"/>
                    </a:cubicBezTo>
                    <a:lnTo>
                      <a:pt x="1573508" y="522386"/>
                    </a:lnTo>
                    <a:cubicBezTo>
                      <a:pt x="1573508" y="554442"/>
                      <a:pt x="1547521" y="580429"/>
                      <a:pt x="1515465" y="580429"/>
                    </a:cubicBezTo>
                    <a:lnTo>
                      <a:pt x="58043" y="580429"/>
                    </a:lnTo>
                    <a:cubicBezTo>
                      <a:pt x="25987" y="580429"/>
                      <a:pt x="0" y="554442"/>
                      <a:pt x="0" y="522386"/>
                    </a:cubicBezTo>
                    <a:lnTo>
                      <a:pt x="0" y="58043"/>
                    </a:lnTo>
                    <a:close/>
                  </a:path>
                </a:pathLst>
              </a:custGeom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n w="12700" cap="flat" cmpd="sng" algn="ctr">
                <a:solidFill>
                  <a:sysClr val="windowText" lastClr="000000">
                    <a:shade val="80000"/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  <p:txBody>
              <a:bodyPr spcFirstLastPara="0" vert="horz" wrap="square" lIns="85580" tIns="85580" rIns="85580" bIns="85580" numCol="1" spcCol="1270" anchor="ctr" anchorCtr="0">
                <a:noAutofit/>
              </a:bodyPr>
              <a:lstStyle/>
              <a:p>
                <a:pPr marL="0" marR="0" lvl="0" indent="0" algn="ctr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7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Segoe UI"/>
                    <a:ea typeface="游ゴシック" panose="020B0400000000000000" pitchFamily="50" charset="-128"/>
                    <a:cs typeface="+mn-cs"/>
                  </a:rPr>
                  <a:t>Face tracking</a:t>
                </a:r>
                <a:endParaRPr kumimoji="0" lang="ja-JP" altLang="en-US" sz="17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1" name="フリーフォーム 10"/>
              <p:cNvSpPr/>
              <p:nvPr/>
            </p:nvSpPr>
            <p:spPr>
              <a:xfrm>
                <a:off x="1288918" y="3010596"/>
                <a:ext cx="261193" cy="217661"/>
              </a:xfrm>
              <a:custGeom>
                <a:avLst/>
                <a:gdLst>
                  <a:gd name="connsiteX0" fmla="*/ 0 w 217661"/>
                  <a:gd name="connsiteY0" fmla="*/ 52239 h 261193"/>
                  <a:gd name="connsiteX1" fmla="*/ 108831 w 217661"/>
                  <a:gd name="connsiteY1" fmla="*/ 52239 h 261193"/>
                  <a:gd name="connsiteX2" fmla="*/ 108831 w 217661"/>
                  <a:gd name="connsiteY2" fmla="*/ 0 h 261193"/>
                  <a:gd name="connsiteX3" fmla="*/ 217661 w 217661"/>
                  <a:gd name="connsiteY3" fmla="*/ 130597 h 261193"/>
                  <a:gd name="connsiteX4" fmla="*/ 108831 w 217661"/>
                  <a:gd name="connsiteY4" fmla="*/ 261193 h 261193"/>
                  <a:gd name="connsiteX5" fmla="*/ 108831 w 217661"/>
                  <a:gd name="connsiteY5" fmla="*/ 208954 h 261193"/>
                  <a:gd name="connsiteX6" fmla="*/ 0 w 217661"/>
                  <a:gd name="connsiteY6" fmla="*/ 208954 h 261193"/>
                  <a:gd name="connsiteX7" fmla="*/ 0 w 217661"/>
                  <a:gd name="connsiteY7" fmla="*/ 52239 h 26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7661" h="261193">
                    <a:moveTo>
                      <a:pt x="174128" y="1"/>
                    </a:moveTo>
                    <a:lnTo>
                      <a:pt x="174128" y="130597"/>
                    </a:lnTo>
                    <a:lnTo>
                      <a:pt x="217661" y="130597"/>
                    </a:lnTo>
                    <a:lnTo>
                      <a:pt x="108830" y="261192"/>
                    </a:lnTo>
                    <a:lnTo>
                      <a:pt x="0" y="130597"/>
                    </a:lnTo>
                    <a:lnTo>
                      <a:pt x="43533" y="130597"/>
                    </a:lnTo>
                    <a:lnTo>
                      <a:pt x="43533" y="1"/>
                    </a:lnTo>
                    <a:lnTo>
                      <a:pt x="174128" y="1"/>
                    </a:lnTo>
                    <a:close/>
                  </a:path>
                </a:pathLst>
              </a:custGeom>
              <a:solidFill>
                <a:sysClr val="windowText" lastClr="000000">
                  <a:tint val="60000"/>
                  <a:hueOff val="0"/>
                  <a:satOff val="0"/>
                  <a:lumOff val="0"/>
                  <a:alphaOff val="0"/>
                </a:sysClr>
              </a:solidFill>
              <a:ln>
                <a:noFill/>
              </a:ln>
              <a:effectLst/>
            </p:spPr>
            <p:txBody>
              <a:bodyPr spcFirstLastPara="0" vert="horz" wrap="square" lIns="52239" tIns="0" rIns="52239" bIns="65298" numCol="1" spcCol="1270" anchor="ctr" anchorCtr="0">
                <a:noAutofit/>
              </a:bodyPr>
              <a:lstStyle/>
              <a:p>
                <a:pPr marL="0" marR="0" lvl="0" indent="0" algn="ctr" defTabSz="6223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700" b="0" i="0" u="none" strike="noStrike" kern="0" cap="none" spc="0" normalizeH="0" baseline="0" noProof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2" name="フリーフォーム 11"/>
              <p:cNvSpPr/>
              <p:nvPr/>
            </p:nvSpPr>
            <p:spPr>
              <a:xfrm>
                <a:off x="632760" y="3264534"/>
                <a:ext cx="1573508" cy="580429"/>
              </a:xfrm>
              <a:custGeom>
                <a:avLst/>
                <a:gdLst>
                  <a:gd name="connsiteX0" fmla="*/ 0 w 1573508"/>
                  <a:gd name="connsiteY0" fmla="*/ 58043 h 580429"/>
                  <a:gd name="connsiteX1" fmla="*/ 58043 w 1573508"/>
                  <a:gd name="connsiteY1" fmla="*/ 0 h 580429"/>
                  <a:gd name="connsiteX2" fmla="*/ 1515465 w 1573508"/>
                  <a:gd name="connsiteY2" fmla="*/ 0 h 580429"/>
                  <a:gd name="connsiteX3" fmla="*/ 1573508 w 1573508"/>
                  <a:gd name="connsiteY3" fmla="*/ 58043 h 580429"/>
                  <a:gd name="connsiteX4" fmla="*/ 1573508 w 1573508"/>
                  <a:gd name="connsiteY4" fmla="*/ 522386 h 580429"/>
                  <a:gd name="connsiteX5" fmla="*/ 1515465 w 1573508"/>
                  <a:gd name="connsiteY5" fmla="*/ 580429 h 580429"/>
                  <a:gd name="connsiteX6" fmla="*/ 58043 w 1573508"/>
                  <a:gd name="connsiteY6" fmla="*/ 580429 h 580429"/>
                  <a:gd name="connsiteX7" fmla="*/ 0 w 1573508"/>
                  <a:gd name="connsiteY7" fmla="*/ 522386 h 580429"/>
                  <a:gd name="connsiteX8" fmla="*/ 0 w 1573508"/>
                  <a:gd name="connsiteY8" fmla="*/ 58043 h 580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73508" h="580429">
                    <a:moveTo>
                      <a:pt x="0" y="58043"/>
                    </a:moveTo>
                    <a:cubicBezTo>
                      <a:pt x="0" y="25987"/>
                      <a:pt x="25987" y="0"/>
                      <a:pt x="58043" y="0"/>
                    </a:cubicBezTo>
                    <a:lnTo>
                      <a:pt x="1515465" y="0"/>
                    </a:lnTo>
                    <a:cubicBezTo>
                      <a:pt x="1547521" y="0"/>
                      <a:pt x="1573508" y="25987"/>
                      <a:pt x="1573508" y="58043"/>
                    </a:cubicBezTo>
                    <a:lnTo>
                      <a:pt x="1573508" y="522386"/>
                    </a:lnTo>
                    <a:cubicBezTo>
                      <a:pt x="1573508" y="554442"/>
                      <a:pt x="1547521" y="580429"/>
                      <a:pt x="1515465" y="580429"/>
                    </a:cubicBezTo>
                    <a:lnTo>
                      <a:pt x="58043" y="580429"/>
                    </a:lnTo>
                    <a:cubicBezTo>
                      <a:pt x="25987" y="580429"/>
                      <a:pt x="0" y="554442"/>
                      <a:pt x="0" y="522386"/>
                    </a:cubicBezTo>
                    <a:lnTo>
                      <a:pt x="0" y="58043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solidFill>
                  <a:sysClr val="windowText" lastClr="000000">
                    <a:shade val="80000"/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  <p:txBody>
              <a:bodyPr spcFirstLastPara="0" vert="horz" wrap="square" lIns="85580" tIns="85580" rIns="85580" bIns="85580" numCol="1" spcCol="1270" anchor="ctr" anchorCtr="0">
                <a:noAutofit/>
              </a:bodyPr>
              <a:lstStyle/>
              <a:p>
                <a:pPr marL="0" marR="0" lvl="0" indent="0" algn="ctr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7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Segoe UI"/>
                    <a:ea typeface="游ゴシック" panose="020B0400000000000000" pitchFamily="50" charset="-128"/>
                    <a:cs typeface="+mn-cs"/>
                  </a:rPr>
                  <a:t>Signal extraction</a:t>
                </a:r>
                <a:endParaRPr kumimoji="0" lang="ja-JP" altLang="en-US" sz="17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3" name="フリーフォーム 12"/>
              <p:cNvSpPr/>
              <p:nvPr/>
            </p:nvSpPr>
            <p:spPr>
              <a:xfrm>
                <a:off x="1288918" y="3881240"/>
                <a:ext cx="261193" cy="217661"/>
              </a:xfrm>
              <a:custGeom>
                <a:avLst/>
                <a:gdLst>
                  <a:gd name="connsiteX0" fmla="*/ 0 w 217661"/>
                  <a:gd name="connsiteY0" fmla="*/ 52239 h 261193"/>
                  <a:gd name="connsiteX1" fmla="*/ 108831 w 217661"/>
                  <a:gd name="connsiteY1" fmla="*/ 52239 h 261193"/>
                  <a:gd name="connsiteX2" fmla="*/ 108831 w 217661"/>
                  <a:gd name="connsiteY2" fmla="*/ 0 h 261193"/>
                  <a:gd name="connsiteX3" fmla="*/ 217661 w 217661"/>
                  <a:gd name="connsiteY3" fmla="*/ 130597 h 261193"/>
                  <a:gd name="connsiteX4" fmla="*/ 108831 w 217661"/>
                  <a:gd name="connsiteY4" fmla="*/ 261193 h 261193"/>
                  <a:gd name="connsiteX5" fmla="*/ 108831 w 217661"/>
                  <a:gd name="connsiteY5" fmla="*/ 208954 h 261193"/>
                  <a:gd name="connsiteX6" fmla="*/ 0 w 217661"/>
                  <a:gd name="connsiteY6" fmla="*/ 208954 h 261193"/>
                  <a:gd name="connsiteX7" fmla="*/ 0 w 217661"/>
                  <a:gd name="connsiteY7" fmla="*/ 52239 h 26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7661" h="261193">
                    <a:moveTo>
                      <a:pt x="174128" y="1"/>
                    </a:moveTo>
                    <a:lnTo>
                      <a:pt x="174128" y="130597"/>
                    </a:lnTo>
                    <a:lnTo>
                      <a:pt x="217661" y="130597"/>
                    </a:lnTo>
                    <a:lnTo>
                      <a:pt x="108830" y="261192"/>
                    </a:lnTo>
                    <a:lnTo>
                      <a:pt x="0" y="130597"/>
                    </a:lnTo>
                    <a:lnTo>
                      <a:pt x="43533" y="130597"/>
                    </a:lnTo>
                    <a:lnTo>
                      <a:pt x="43533" y="1"/>
                    </a:lnTo>
                    <a:lnTo>
                      <a:pt x="174128" y="1"/>
                    </a:lnTo>
                    <a:close/>
                  </a:path>
                </a:pathLst>
              </a:custGeom>
              <a:solidFill>
                <a:srgbClr val="AAAAAA"/>
              </a:solidFill>
              <a:ln>
                <a:noFill/>
              </a:ln>
              <a:effectLst/>
            </p:spPr>
            <p:txBody>
              <a:bodyPr spcFirstLastPara="0" vert="horz" wrap="square" lIns="52239" tIns="0" rIns="52239" bIns="65298" numCol="1" spcCol="1270" anchor="ctr" anchorCtr="0">
                <a:noAutofit/>
              </a:bodyPr>
              <a:lstStyle/>
              <a:p>
                <a:pPr marL="0" marR="0" lvl="0" indent="0" algn="ctr" defTabSz="6223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700" b="0" i="0" u="none" strike="noStrike" kern="0" cap="none" spc="0" normalizeH="0" baseline="0" noProof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4" name="フリーフォーム 13"/>
              <p:cNvSpPr/>
              <p:nvPr/>
            </p:nvSpPr>
            <p:spPr>
              <a:xfrm>
                <a:off x="632760" y="4135178"/>
                <a:ext cx="1573508" cy="580429"/>
              </a:xfrm>
              <a:custGeom>
                <a:avLst/>
                <a:gdLst>
                  <a:gd name="connsiteX0" fmla="*/ 0 w 1573508"/>
                  <a:gd name="connsiteY0" fmla="*/ 58043 h 580429"/>
                  <a:gd name="connsiteX1" fmla="*/ 58043 w 1573508"/>
                  <a:gd name="connsiteY1" fmla="*/ 0 h 580429"/>
                  <a:gd name="connsiteX2" fmla="*/ 1515465 w 1573508"/>
                  <a:gd name="connsiteY2" fmla="*/ 0 h 580429"/>
                  <a:gd name="connsiteX3" fmla="*/ 1573508 w 1573508"/>
                  <a:gd name="connsiteY3" fmla="*/ 58043 h 580429"/>
                  <a:gd name="connsiteX4" fmla="*/ 1573508 w 1573508"/>
                  <a:gd name="connsiteY4" fmla="*/ 522386 h 580429"/>
                  <a:gd name="connsiteX5" fmla="*/ 1515465 w 1573508"/>
                  <a:gd name="connsiteY5" fmla="*/ 580429 h 580429"/>
                  <a:gd name="connsiteX6" fmla="*/ 58043 w 1573508"/>
                  <a:gd name="connsiteY6" fmla="*/ 580429 h 580429"/>
                  <a:gd name="connsiteX7" fmla="*/ 0 w 1573508"/>
                  <a:gd name="connsiteY7" fmla="*/ 522386 h 580429"/>
                  <a:gd name="connsiteX8" fmla="*/ 0 w 1573508"/>
                  <a:gd name="connsiteY8" fmla="*/ 58043 h 580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73508" h="580429">
                    <a:moveTo>
                      <a:pt x="0" y="58043"/>
                    </a:moveTo>
                    <a:cubicBezTo>
                      <a:pt x="0" y="25987"/>
                      <a:pt x="25987" y="0"/>
                      <a:pt x="58043" y="0"/>
                    </a:cubicBezTo>
                    <a:lnTo>
                      <a:pt x="1515465" y="0"/>
                    </a:lnTo>
                    <a:cubicBezTo>
                      <a:pt x="1547521" y="0"/>
                      <a:pt x="1573508" y="25987"/>
                      <a:pt x="1573508" y="58043"/>
                    </a:cubicBezTo>
                    <a:lnTo>
                      <a:pt x="1573508" y="522386"/>
                    </a:lnTo>
                    <a:cubicBezTo>
                      <a:pt x="1573508" y="554442"/>
                      <a:pt x="1547521" y="580429"/>
                      <a:pt x="1515465" y="580429"/>
                    </a:cubicBezTo>
                    <a:lnTo>
                      <a:pt x="58043" y="580429"/>
                    </a:lnTo>
                    <a:cubicBezTo>
                      <a:pt x="25987" y="580429"/>
                      <a:pt x="0" y="554442"/>
                      <a:pt x="0" y="522386"/>
                    </a:cubicBezTo>
                    <a:lnTo>
                      <a:pt x="0" y="58043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12700" cap="flat" cmpd="sng" algn="ctr">
                <a:solidFill>
                  <a:sysClr val="windowText" lastClr="000000">
                    <a:shade val="80000"/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  <p:txBody>
              <a:bodyPr spcFirstLastPara="0" vert="horz" wrap="square" lIns="85580" tIns="85580" rIns="85580" bIns="85580" numCol="1" spcCol="1270" anchor="ctr" anchorCtr="0">
                <a:noAutofit/>
              </a:bodyPr>
              <a:lstStyle/>
              <a:p>
                <a:pPr marL="0" marR="0" lvl="0" indent="0" algn="ctr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7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Segoe UI"/>
                    <a:ea typeface="游ゴシック" panose="020B0400000000000000" pitchFamily="50" charset="-128"/>
                    <a:cs typeface="+mn-cs"/>
                  </a:rPr>
                  <a:t>Candidate HR estimation</a:t>
                </a:r>
                <a:endParaRPr kumimoji="0" lang="ja-JP" altLang="en-US" sz="17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5" name="フリーフォーム 14"/>
              <p:cNvSpPr/>
              <p:nvPr/>
            </p:nvSpPr>
            <p:spPr>
              <a:xfrm>
                <a:off x="1288918" y="4751885"/>
                <a:ext cx="261193" cy="217661"/>
              </a:xfrm>
              <a:custGeom>
                <a:avLst/>
                <a:gdLst>
                  <a:gd name="connsiteX0" fmla="*/ 0 w 217661"/>
                  <a:gd name="connsiteY0" fmla="*/ 52239 h 261193"/>
                  <a:gd name="connsiteX1" fmla="*/ 108831 w 217661"/>
                  <a:gd name="connsiteY1" fmla="*/ 52239 h 261193"/>
                  <a:gd name="connsiteX2" fmla="*/ 108831 w 217661"/>
                  <a:gd name="connsiteY2" fmla="*/ 0 h 261193"/>
                  <a:gd name="connsiteX3" fmla="*/ 217661 w 217661"/>
                  <a:gd name="connsiteY3" fmla="*/ 130597 h 261193"/>
                  <a:gd name="connsiteX4" fmla="*/ 108831 w 217661"/>
                  <a:gd name="connsiteY4" fmla="*/ 261193 h 261193"/>
                  <a:gd name="connsiteX5" fmla="*/ 108831 w 217661"/>
                  <a:gd name="connsiteY5" fmla="*/ 208954 h 261193"/>
                  <a:gd name="connsiteX6" fmla="*/ 0 w 217661"/>
                  <a:gd name="connsiteY6" fmla="*/ 208954 h 261193"/>
                  <a:gd name="connsiteX7" fmla="*/ 0 w 217661"/>
                  <a:gd name="connsiteY7" fmla="*/ 52239 h 26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7661" h="261193">
                    <a:moveTo>
                      <a:pt x="174128" y="1"/>
                    </a:moveTo>
                    <a:lnTo>
                      <a:pt x="174128" y="130597"/>
                    </a:lnTo>
                    <a:lnTo>
                      <a:pt x="217661" y="130597"/>
                    </a:lnTo>
                    <a:lnTo>
                      <a:pt x="108830" y="261192"/>
                    </a:lnTo>
                    <a:lnTo>
                      <a:pt x="0" y="130597"/>
                    </a:lnTo>
                    <a:lnTo>
                      <a:pt x="43533" y="130597"/>
                    </a:lnTo>
                    <a:lnTo>
                      <a:pt x="43533" y="1"/>
                    </a:lnTo>
                    <a:lnTo>
                      <a:pt x="174128" y="1"/>
                    </a:lnTo>
                    <a:close/>
                  </a:path>
                </a:pathLst>
              </a:custGeom>
              <a:solidFill>
                <a:sysClr val="windowText" lastClr="000000">
                  <a:tint val="60000"/>
                  <a:hueOff val="0"/>
                  <a:satOff val="0"/>
                  <a:lumOff val="0"/>
                  <a:alphaOff val="0"/>
                </a:sysClr>
              </a:solidFill>
              <a:ln>
                <a:noFill/>
              </a:ln>
              <a:effectLst/>
            </p:spPr>
            <p:txBody>
              <a:bodyPr spcFirstLastPara="0" vert="horz" wrap="square" lIns="52239" tIns="0" rIns="52239" bIns="65298" numCol="1" spcCol="1270" anchor="ctr" anchorCtr="0">
                <a:noAutofit/>
              </a:bodyPr>
              <a:lstStyle/>
              <a:p>
                <a:pPr marL="0" marR="0" lvl="0" indent="0" algn="ctr" defTabSz="6223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700" b="0" i="0" u="none" strike="noStrike" kern="0" cap="none" spc="0" normalizeH="0" baseline="0" noProof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6" name="フリーフォーム 15"/>
              <p:cNvSpPr/>
              <p:nvPr/>
            </p:nvSpPr>
            <p:spPr>
              <a:xfrm>
                <a:off x="632760" y="5005823"/>
                <a:ext cx="1573508" cy="580429"/>
              </a:xfrm>
              <a:custGeom>
                <a:avLst/>
                <a:gdLst>
                  <a:gd name="connsiteX0" fmla="*/ 0 w 1573508"/>
                  <a:gd name="connsiteY0" fmla="*/ 58043 h 580429"/>
                  <a:gd name="connsiteX1" fmla="*/ 58043 w 1573508"/>
                  <a:gd name="connsiteY1" fmla="*/ 0 h 580429"/>
                  <a:gd name="connsiteX2" fmla="*/ 1515465 w 1573508"/>
                  <a:gd name="connsiteY2" fmla="*/ 0 h 580429"/>
                  <a:gd name="connsiteX3" fmla="*/ 1573508 w 1573508"/>
                  <a:gd name="connsiteY3" fmla="*/ 58043 h 580429"/>
                  <a:gd name="connsiteX4" fmla="*/ 1573508 w 1573508"/>
                  <a:gd name="connsiteY4" fmla="*/ 522386 h 580429"/>
                  <a:gd name="connsiteX5" fmla="*/ 1515465 w 1573508"/>
                  <a:gd name="connsiteY5" fmla="*/ 580429 h 580429"/>
                  <a:gd name="connsiteX6" fmla="*/ 58043 w 1573508"/>
                  <a:gd name="connsiteY6" fmla="*/ 580429 h 580429"/>
                  <a:gd name="connsiteX7" fmla="*/ 0 w 1573508"/>
                  <a:gd name="connsiteY7" fmla="*/ 522386 h 580429"/>
                  <a:gd name="connsiteX8" fmla="*/ 0 w 1573508"/>
                  <a:gd name="connsiteY8" fmla="*/ 58043 h 580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73508" h="580429">
                    <a:moveTo>
                      <a:pt x="0" y="58043"/>
                    </a:moveTo>
                    <a:cubicBezTo>
                      <a:pt x="0" y="25987"/>
                      <a:pt x="25987" y="0"/>
                      <a:pt x="58043" y="0"/>
                    </a:cubicBezTo>
                    <a:lnTo>
                      <a:pt x="1515465" y="0"/>
                    </a:lnTo>
                    <a:cubicBezTo>
                      <a:pt x="1547521" y="0"/>
                      <a:pt x="1573508" y="25987"/>
                      <a:pt x="1573508" y="58043"/>
                    </a:cubicBezTo>
                    <a:lnTo>
                      <a:pt x="1573508" y="522386"/>
                    </a:lnTo>
                    <a:cubicBezTo>
                      <a:pt x="1573508" y="554442"/>
                      <a:pt x="1547521" y="580429"/>
                      <a:pt x="1515465" y="580429"/>
                    </a:cubicBezTo>
                    <a:lnTo>
                      <a:pt x="58043" y="580429"/>
                    </a:lnTo>
                    <a:cubicBezTo>
                      <a:pt x="25987" y="580429"/>
                      <a:pt x="0" y="554442"/>
                      <a:pt x="0" y="522386"/>
                    </a:cubicBezTo>
                    <a:lnTo>
                      <a:pt x="0" y="58043"/>
                    </a:lnTo>
                    <a:close/>
                  </a:path>
                </a:pathLst>
              </a:custGeom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n w="12700" cap="flat" cmpd="sng" algn="ctr">
                <a:solidFill>
                  <a:sysClr val="windowText" lastClr="000000">
                    <a:shade val="80000"/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  <p:txBody>
              <a:bodyPr spcFirstLastPara="0" vert="horz" wrap="square" lIns="85580" tIns="85580" rIns="85580" bIns="85580" numCol="1" spcCol="1270" anchor="ctr" anchorCtr="0">
                <a:noAutofit/>
              </a:bodyPr>
              <a:lstStyle/>
              <a:p>
                <a:pPr marL="0" marR="0" lvl="0" indent="0" algn="ctr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7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Segoe UI"/>
                    <a:ea typeface="游ゴシック" panose="020B0400000000000000" pitchFamily="50" charset="-128"/>
                    <a:cs typeface="+mn-cs"/>
                  </a:rPr>
                  <a:t>Histogram voting</a:t>
                </a:r>
                <a:endParaRPr kumimoji="0" lang="ja-JP" altLang="en-US" sz="17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sp>
          <p:nvSpPr>
            <p:cNvPr id="6" name="フリーフォーム 5"/>
            <p:cNvSpPr/>
            <p:nvPr/>
          </p:nvSpPr>
          <p:spPr>
            <a:xfrm>
              <a:off x="1294320" y="5627543"/>
              <a:ext cx="261193" cy="217661"/>
            </a:xfrm>
            <a:custGeom>
              <a:avLst/>
              <a:gdLst>
                <a:gd name="connsiteX0" fmla="*/ 0 w 217661"/>
                <a:gd name="connsiteY0" fmla="*/ 52239 h 261193"/>
                <a:gd name="connsiteX1" fmla="*/ 108831 w 217661"/>
                <a:gd name="connsiteY1" fmla="*/ 52239 h 261193"/>
                <a:gd name="connsiteX2" fmla="*/ 108831 w 217661"/>
                <a:gd name="connsiteY2" fmla="*/ 0 h 261193"/>
                <a:gd name="connsiteX3" fmla="*/ 217661 w 217661"/>
                <a:gd name="connsiteY3" fmla="*/ 130597 h 261193"/>
                <a:gd name="connsiteX4" fmla="*/ 108831 w 217661"/>
                <a:gd name="connsiteY4" fmla="*/ 261193 h 261193"/>
                <a:gd name="connsiteX5" fmla="*/ 108831 w 217661"/>
                <a:gd name="connsiteY5" fmla="*/ 208954 h 261193"/>
                <a:gd name="connsiteX6" fmla="*/ 0 w 217661"/>
                <a:gd name="connsiteY6" fmla="*/ 208954 h 261193"/>
                <a:gd name="connsiteX7" fmla="*/ 0 w 217661"/>
                <a:gd name="connsiteY7" fmla="*/ 52239 h 26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7661" h="261193">
                  <a:moveTo>
                    <a:pt x="174128" y="1"/>
                  </a:moveTo>
                  <a:lnTo>
                    <a:pt x="174128" y="130597"/>
                  </a:lnTo>
                  <a:lnTo>
                    <a:pt x="217661" y="130597"/>
                  </a:lnTo>
                  <a:lnTo>
                    <a:pt x="108830" y="261192"/>
                  </a:lnTo>
                  <a:lnTo>
                    <a:pt x="0" y="130597"/>
                  </a:lnTo>
                  <a:lnTo>
                    <a:pt x="43533" y="130597"/>
                  </a:lnTo>
                  <a:lnTo>
                    <a:pt x="43533" y="1"/>
                  </a:lnTo>
                  <a:lnTo>
                    <a:pt x="174128" y="1"/>
                  </a:lnTo>
                  <a:close/>
                </a:path>
              </a:pathLst>
            </a:custGeom>
            <a:solidFill>
              <a:sysClr val="windowText" lastClr="000000">
                <a:tint val="60000"/>
                <a:hueOff val="0"/>
                <a:satOff val="0"/>
                <a:lumOff val="0"/>
                <a:alphaOff val="0"/>
              </a:sysClr>
            </a:solidFill>
            <a:ln>
              <a:noFill/>
            </a:ln>
            <a:effectLst/>
          </p:spPr>
          <p:txBody>
            <a:bodyPr spcFirstLastPara="0" vert="horz" wrap="square" lIns="52239" tIns="0" rIns="52239" bIns="65298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700" b="0" i="0" u="none" strike="noStrike" kern="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" name="フリーフォーム 6"/>
            <p:cNvSpPr/>
            <p:nvPr/>
          </p:nvSpPr>
          <p:spPr>
            <a:xfrm>
              <a:off x="638162" y="5881481"/>
              <a:ext cx="1573508" cy="580429"/>
            </a:xfrm>
            <a:custGeom>
              <a:avLst/>
              <a:gdLst>
                <a:gd name="connsiteX0" fmla="*/ 0 w 1573508"/>
                <a:gd name="connsiteY0" fmla="*/ 58043 h 580429"/>
                <a:gd name="connsiteX1" fmla="*/ 58043 w 1573508"/>
                <a:gd name="connsiteY1" fmla="*/ 0 h 580429"/>
                <a:gd name="connsiteX2" fmla="*/ 1515465 w 1573508"/>
                <a:gd name="connsiteY2" fmla="*/ 0 h 580429"/>
                <a:gd name="connsiteX3" fmla="*/ 1573508 w 1573508"/>
                <a:gd name="connsiteY3" fmla="*/ 58043 h 580429"/>
                <a:gd name="connsiteX4" fmla="*/ 1573508 w 1573508"/>
                <a:gd name="connsiteY4" fmla="*/ 522386 h 580429"/>
                <a:gd name="connsiteX5" fmla="*/ 1515465 w 1573508"/>
                <a:gd name="connsiteY5" fmla="*/ 580429 h 580429"/>
                <a:gd name="connsiteX6" fmla="*/ 58043 w 1573508"/>
                <a:gd name="connsiteY6" fmla="*/ 580429 h 580429"/>
                <a:gd name="connsiteX7" fmla="*/ 0 w 1573508"/>
                <a:gd name="connsiteY7" fmla="*/ 522386 h 580429"/>
                <a:gd name="connsiteX8" fmla="*/ 0 w 1573508"/>
                <a:gd name="connsiteY8" fmla="*/ 58043 h 58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3508" h="580429">
                  <a:moveTo>
                    <a:pt x="0" y="58043"/>
                  </a:moveTo>
                  <a:cubicBezTo>
                    <a:pt x="0" y="25987"/>
                    <a:pt x="25987" y="0"/>
                    <a:pt x="58043" y="0"/>
                  </a:cubicBezTo>
                  <a:lnTo>
                    <a:pt x="1515465" y="0"/>
                  </a:lnTo>
                  <a:cubicBezTo>
                    <a:pt x="1547521" y="0"/>
                    <a:pt x="1573508" y="25987"/>
                    <a:pt x="1573508" y="58043"/>
                  </a:cubicBezTo>
                  <a:lnTo>
                    <a:pt x="1573508" y="522386"/>
                  </a:lnTo>
                  <a:cubicBezTo>
                    <a:pt x="1573508" y="554442"/>
                    <a:pt x="1547521" y="580429"/>
                    <a:pt x="1515465" y="580429"/>
                  </a:cubicBezTo>
                  <a:lnTo>
                    <a:pt x="58043" y="580429"/>
                  </a:lnTo>
                  <a:cubicBezTo>
                    <a:pt x="25987" y="580429"/>
                    <a:pt x="0" y="554442"/>
                    <a:pt x="0" y="522386"/>
                  </a:cubicBezTo>
                  <a:lnTo>
                    <a:pt x="0" y="58043"/>
                  </a:lnTo>
                  <a:close/>
                </a:path>
              </a:pathLst>
            </a:cu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spcFirstLastPara="0" vert="horz" wrap="square" lIns="85580" tIns="85580" rIns="85580" bIns="85580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7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 panose="020B0400000000000000" pitchFamily="50" charset="-128"/>
                  <a:cs typeface="+mn-cs"/>
                </a:rPr>
                <a:t>Estimated HR</a:t>
              </a:r>
              <a:endParaRPr kumimoji="0" lang="ja-JP" alt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endParaRPr>
            </a:p>
          </p:txBody>
        </p:sp>
      </p:grpSp>
      <p:pic>
        <p:nvPicPr>
          <p:cNvPr id="17" name="図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588" y="2672245"/>
            <a:ext cx="1944000" cy="1865429"/>
          </a:xfrm>
          <a:prstGeom prst="rect">
            <a:avLst/>
          </a:prstGeom>
        </p:spPr>
      </p:pic>
      <p:grpSp>
        <p:nvGrpSpPr>
          <p:cNvPr id="18" name="グループ化 17"/>
          <p:cNvGrpSpPr>
            <a:grpSpLocks noChangeAspect="1"/>
          </p:cNvGrpSpPr>
          <p:nvPr/>
        </p:nvGrpSpPr>
        <p:grpSpPr>
          <a:xfrm>
            <a:off x="4622300" y="2686212"/>
            <a:ext cx="1944000" cy="1837495"/>
            <a:chOff x="4962262" y="2140448"/>
            <a:chExt cx="1864436" cy="1398327"/>
          </a:xfrm>
        </p:grpSpPr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262" y="2140448"/>
              <a:ext cx="1864436" cy="1398327"/>
            </a:xfrm>
            <a:prstGeom prst="rect">
              <a:avLst/>
            </a:prstGeom>
          </p:spPr>
        </p:pic>
        <p:sp>
          <p:nvSpPr>
            <p:cNvPr id="20" name="正方形/長方形 19"/>
            <p:cNvSpPr/>
            <p:nvPr/>
          </p:nvSpPr>
          <p:spPr>
            <a:xfrm>
              <a:off x="5201211" y="2898705"/>
              <a:ext cx="1433780" cy="494962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21" name="右矢印 20"/>
          <p:cNvSpPr/>
          <p:nvPr/>
        </p:nvSpPr>
        <p:spPr>
          <a:xfrm>
            <a:off x="4249832" y="3393484"/>
            <a:ext cx="466517" cy="375157"/>
          </a:xfrm>
          <a:prstGeom prst="rightArrow">
            <a:avLst/>
          </a:prstGeom>
          <a:solidFill>
            <a:schemeClr val="tx1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200521" y="2971569"/>
            <a:ext cx="67036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ICA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7737263" y="4350417"/>
            <a:ext cx="13258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Frequency (Hz)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012" y="2848242"/>
            <a:ext cx="2045537" cy="1534153"/>
          </a:xfrm>
          <a:prstGeom prst="rect">
            <a:avLst/>
          </a:prstGeom>
        </p:spPr>
      </p:pic>
      <p:sp>
        <p:nvSpPr>
          <p:cNvPr id="33" name="テキスト ボックス 32"/>
          <p:cNvSpPr txBox="1"/>
          <p:nvPr/>
        </p:nvSpPr>
        <p:spPr>
          <a:xfrm>
            <a:off x="4850521" y="4405293"/>
            <a:ext cx="2136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Estimated pulse signal</a:t>
            </a:r>
          </a:p>
        </p:txBody>
      </p:sp>
      <p:sp>
        <p:nvSpPr>
          <p:cNvPr id="34" name="右矢印 33"/>
          <p:cNvSpPr/>
          <p:nvPr/>
        </p:nvSpPr>
        <p:spPr>
          <a:xfrm>
            <a:off x="6520354" y="3393484"/>
            <a:ext cx="466517" cy="375157"/>
          </a:xfrm>
          <a:prstGeom prst="rightArrow">
            <a:avLst/>
          </a:prstGeom>
          <a:solidFill>
            <a:schemeClr val="tx1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442819" y="2971569"/>
            <a:ext cx="53091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FFT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4850522" y="4536018"/>
            <a:ext cx="3789576" cy="846401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正方形/長方形 39"/>
              <p:cNvSpPr/>
              <p:nvPr/>
            </p:nvSpPr>
            <p:spPr>
              <a:xfrm>
                <a:off x="3688136" y="5505509"/>
                <a:ext cx="4049127" cy="622826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44546A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Segoe UI"/>
                    <a:ea typeface="游ゴシック" panose="020B0400000000000000" pitchFamily="50" charset="-128"/>
                    <a:cs typeface="+mn-cs"/>
                  </a:rPr>
                  <a:t>HR</a:t>
                </a:r>
                <a14:m>
                  <m:oMath xmlns:m="http://schemas.openxmlformats.org/officeDocument/2006/math">
                    <m:r>
                      <a:rPr kumimoji="0" lang="en-US" altLang="ja-JP" sz="1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d>
                      <m:dPr>
                        <m:ctrlPr>
                          <a:rPr kumimoji="0" lang="en-US" altLang="ja-JP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4D4D4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altLang="ja-JP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4D4D4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𝑏𝑝𝑚</m:t>
                        </m:r>
                      </m:e>
                    </m:d>
                    <m:r>
                      <a:rPr kumimoji="0" lang="en-US" altLang="ja-JP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=60×</m:t>
                    </m:r>
                    <m:sSub>
                      <m:sSubPr>
                        <m:ctrlPr>
                          <a:rPr kumimoji="0" lang="en-US" altLang="ja-JP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4D4D4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ja-JP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4D4D4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𝑓</m:t>
                        </m:r>
                      </m:e>
                      <m:sub>
                        <m:r>
                          <a:rPr kumimoji="0" lang="en-US" altLang="ja-JP" sz="18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4D4D4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𝑝𝑒𝑎𝑘</m:t>
                        </m:r>
                      </m:sub>
                    </m:sSub>
                    <m:r>
                      <a:rPr kumimoji="0" lang="en-US" altLang="ja-JP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(</m:t>
                    </m:r>
                    <m:r>
                      <a:rPr kumimoji="0" lang="en-US" altLang="ja-JP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𝐻𝑧</m:t>
                    </m:r>
                    <m:r>
                      <a:rPr kumimoji="0" lang="en-US" altLang="ja-JP" sz="1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)</m:t>
                    </m:r>
                  </m:oMath>
                </a14:m>
                <a:endParaRPr kumimoji="0" lang="ja-JP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 panose="020B0400000000000000" pitchFamily="50" charset="-128"/>
                  <a:cs typeface="+mn-cs"/>
                </a:endParaRPr>
              </a:p>
            </p:txBody>
          </p:sp>
        </mc:Choice>
        <mc:Fallback xmlns="">
          <p:sp>
            <p:nvSpPr>
              <p:cNvPr id="40" name="正方形/長方形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8136" y="5505509"/>
                <a:ext cx="4049127" cy="62282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2700" cap="flat" cmpd="sng" algn="ctr">
                <a:solidFill>
                  <a:srgbClr val="44546A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テキスト ボックス 40"/>
          <p:cNvSpPr txBox="1"/>
          <p:nvPr/>
        </p:nvSpPr>
        <p:spPr>
          <a:xfrm>
            <a:off x="2481528" y="1423979"/>
            <a:ext cx="4281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(※ ICA: </a:t>
            </a: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Independent Component Analysis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(※</a:t>
            </a:r>
            <a:r>
              <a:rPr kumimoji="1" lang="ja-JP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FFT: </a:t>
            </a: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Fast Fourier Translation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)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cxnSp>
        <p:nvCxnSpPr>
          <p:cNvPr id="42" name="直線矢印コネクタ 41"/>
          <p:cNvCxnSpPr/>
          <p:nvPr/>
        </p:nvCxnSpPr>
        <p:spPr>
          <a:xfrm flipV="1">
            <a:off x="6604376" y="3038475"/>
            <a:ext cx="1082299" cy="1903348"/>
          </a:xfrm>
          <a:prstGeom prst="straightConnector1">
            <a:avLst/>
          </a:prstGeom>
          <a:ln w="254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テキスト ボックス 43"/>
              <p:cNvSpPr txBox="1"/>
              <p:nvPr/>
            </p:nvSpPr>
            <p:spPr>
              <a:xfrm>
                <a:off x="3688136" y="4945833"/>
                <a:ext cx="4408960" cy="456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200" b="0" dirty="0" smtClean="0"/>
                  <a:t>Most dominant frequency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2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kumimoji="1" lang="en-US" altLang="ja-JP" sz="2200" b="0" i="1" smtClean="0">
                            <a:latin typeface="Cambria Math" panose="02040503050406030204" pitchFamily="18" charset="0"/>
                          </a:rPr>
                          <m:t>𝑝𝑒𝑎𝑘</m:t>
                        </m:r>
                      </m:sub>
                    </m:sSub>
                  </m:oMath>
                </a14:m>
                <a:endParaRPr kumimoji="1" lang="ja-JP" altLang="en-US" sz="2200" dirty="0"/>
              </a:p>
            </p:txBody>
          </p:sp>
        </mc:Choice>
        <mc:Fallback xmlns="">
          <p:sp>
            <p:nvSpPr>
              <p:cNvPr id="44" name="テキスト ボックス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8136" y="4945833"/>
                <a:ext cx="4408960" cy="456985"/>
              </a:xfrm>
              <a:prstGeom prst="rect">
                <a:avLst/>
              </a:prstGeom>
              <a:blipFill rotWithShape="0">
                <a:blip r:embed="rId7"/>
                <a:stretch>
                  <a:fillRect l="-1798" t="-8000" b="-2133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37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Candidat</a:t>
            </a:r>
            <a:r>
              <a:rPr lang="en-US" altLang="ja-JP" dirty="0" smtClean="0"/>
              <a:t>e </a:t>
            </a:r>
            <a:r>
              <a:rPr kumimoji="1" lang="en-US" altLang="ja-JP" dirty="0" smtClean="0"/>
              <a:t>HR estimation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</a:endParaRPr>
          </a:p>
        </p:txBody>
      </p:sp>
      <p:pic>
        <p:nvPicPr>
          <p:cNvPr id="348" name="図 3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3232"/>
          <a:stretch/>
        </p:blipFill>
        <p:spPr>
          <a:xfrm>
            <a:off x="4534784" y="4716104"/>
            <a:ext cx="1916570" cy="700507"/>
          </a:xfrm>
          <a:prstGeom prst="rect">
            <a:avLst/>
          </a:prstGeom>
        </p:spPr>
      </p:pic>
      <p:pic>
        <p:nvPicPr>
          <p:cNvPr id="349" name="図 3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08" r="2805"/>
          <a:stretch/>
        </p:blipFill>
        <p:spPr>
          <a:xfrm>
            <a:off x="4541215" y="5409046"/>
            <a:ext cx="1801775" cy="731043"/>
          </a:xfrm>
          <a:prstGeom prst="rect">
            <a:avLst/>
          </a:prstGeom>
        </p:spPr>
      </p:pic>
      <p:pic>
        <p:nvPicPr>
          <p:cNvPr id="350" name="図 3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97" y="2859495"/>
            <a:ext cx="1846801" cy="1390761"/>
          </a:xfrm>
          <a:prstGeom prst="rect">
            <a:avLst/>
          </a:prstGeom>
        </p:spPr>
      </p:pic>
      <p:grpSp>
        <p:nvGrpSpPr>
          <p:cNvPr id="351" name="グループ化 350"/>
          <p:cNvGrpSpPr>
            <a:grpSpLocks noChangeAspect="1"/>
          </p:cNvGrpSpPr>
          <p:nvPr/>
        </p:nvGrpSpPr>
        <p:grpSpPr>
          <a:xfrm>
            <a:off x="2464728" y="3652248"/>
            <a:ext cx="830175" cy="504138"/>
            <a:chOff x="1669857" y="2313924"/>
            <a:chExt cx="924303" cy="561339"/>
          </a:xfrm>
        </p:grpSpPr>
        <p:cxnSp>
          <p:nvCxnSpPr>
            <p:cNvPr id="352" name="直線矢印コネクタ 351"/>
            <p:cNvCxnSpPr/>
            <p:nvPr/>
          </p:nvCxnSpPr>
          <p:spPr>
            <a:xfrm>
              <a:off x="1843269" y="2363876"/>
              <a:ext cx="394808" cy="346443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3" name="テキスト ボックス 352"/>
                <p:cNvSpPr txBox="1"/>
                <p:nvPr/>
              </p:nvSpPr>
              <p:spPr>
                <a:xfrm>
                  <a:off x="1669857" y="2313924"/>
                  <a:ext cx="141669" cy="2741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D4D4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D4D4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𝑡</m:t>
                            </m:r>
                          </m:e>
                          <m:sub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D4D4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ja-JP" alt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Segoe UI"/>
                    <a:ea typeface="游ゴシック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53" name="テキスト ボックス 3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9857" y="2313924"/>
                  <a:ext cx="141669" cy="274158"/>
                </a:xfrm>
                <a:prstGeom prst="rect">
                  <a:avLst/>
                </a:prstGeom>
                <a:blipFill>
                  <a:blip r:embed="rId5"/>
                  <a:stretch>
                    <a:fillRect r="-5238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4" name="テキスト ボックス 353"/>
                <p:cNvSpPr txBox="1"/>
                <p:nvPr/>
              </p:nvSpPr>
              <p:spPr>
                <a:xfrm>
                  <a:off x="1779910" y="2413479"/>
                  <a:ext cx="141669" cy="2741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D4D4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D4D4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𝑡</m:t>
                            </m:r>
                          </m:e>
                          <m:sub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D4D4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ja-JP" alt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Segoe UI"/>
                    <a:ea typeface="游ゴシック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54" name="テキスト ボックス 3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9910" y="2413479"/>
                  <a:ext cx="141669" cy="274158"/>
                </a:xfrm>
                <a:prstGeom prst="rect">
                  <a:avLst/>
                </a:prstGeom>
                <a:blipFill>
                  <a:blip r:embed="rId6"/>
                  <a:stretch>
                    <a:fillRect r="-55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5" name="テキスト ボックス 354"/>
                <p:cNvSpPr txBox="1"/>
                <p:nvPr/>
              </p:nvSpPr>
              <p:spPr>
                <a:xfrm>
                  <a:off x="1988256" y="2601105"/>
                  <a:ext cx="141669" cy="2741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D4D4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D4D4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𝑡</m:t>
                            </m:r>
                          </m:e>
                          <m:sub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D4D4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kumimoji="0" lang="ja-JP" alt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Segoe UI"/>
                    <a:ea typeface="游ゴシック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55" name="テキスト ボックス 3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8256" y="2601105"/>
                  <a:ext cx="141669" cy="274158"/>
                </a:xfrm>
                <a:prstGeom prst="rect">
                  <a:avLst/>
                </a:prstGeom>
                <a:blipFill>
                  <a:blip r:embed="rId7"/>
                  <a:stretch>
                    <a:fillRect r="-5238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6" name="テキスト ボックス 355"/>
            <p:cNvSpPr txBox="1"/>
            <p:nvPr/>
          </p:nvSpPr>
          <p:spPr>
            <a:xfrm>
              <a:off x="1858620" y="2434998"/>
              <a:ext cx="295821" cy="342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/>
                  <a:cs typeface="+mn-cs"/>
                </a:rPr>
                <a:t>.</a:t>
              </a:r>
              <a:endParaRPr kumimoji="0" lang="ja-JP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endParaRPr>
            </a:p>
          </p:txBody>
        </p:sp>
        <p:sp>
          <p:nvSpPr>
            <p:cNvPr id="357" name="テキスト ボックス 356"/>
            <p:cNvSpPr txBox="1"/>
            <p:nvPr/>
          </p:nvSpPr>
          <p:spPr>
            <a:xfrm>
              <a:off x="1900499" y="2473877"/>
              <a:ext cx="693661" cy="345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/>
                  <a:cs typeface="+mn-cs"/>
                </a:rPr>
                <a:t>.</a:t>
              </a:r>
              <a:endParaRPr kumimoji="0" lang="ja-JP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endParaRPr>
            </a:p>
          </p:txBody>
        </p:sp>
      </p:grpSp>
      <p:pic>
        <p:nvPicPr>
          <p:cNvPr id="358" name="図 3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98" y="1238612"/>
            <a:ext cx="1847238" cy="1385428"/>
          </a:xfrm>
          <a:prstGeom prst="rect">
            <a:avLst/>
          </a:prstGeom>
        </p:spPr>
      </p:pic>
      <p:grpSp>
        <p:nvGrpSpPr>
          <p:cNvPr id="359" name="グループ化 358"/>
          <p:cNvGrpSpPr>
            <a:grpSpLocks noChangeAspect="1"/>
          </p:cNvGrpSpPr>
          <p:nvPr/>
        </p:nvGrpSpPr>
        <p:grpSpPr>
          <a:xfrm>
            <a:off x="2751297" y="1287785"/>
            <a:ext cx="1394610" cy="1104687"/>
            <a:chOff x="2327526" y="1948391"/>
            <a:chExt cx="1233826" cy="977328"/>
          </a:xfrm>
        </p:grpSpPr>
        <p:pic>
          <p:nvPicPr>
            <p:cNvPr id="360" name="図 359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7526" y="1948391"/>
              <a:ext cx="1044351" cy="786959"/>
            </a:xfrm>
            <a:prstGeom prst="rect">
              <a:avLst/>
            </a:prstGeom>
          </p:spPr>
        </p:pic>
        <p:pic>
          <p:nvPicPr>
            <p:cNvPr id="361" name="図 360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2264" y="2043576"/>
              <a:ext cx="1044351" cy="786959"/>
            </a:xfrm>
            <a:prstGeom prst="rect">
              <a:avLst/>
            </a:prstGeom>
          </p:spPr>
        </p:pic>
        <p:pic>
          <p:nvPicPr>
            <p:cNvPr id="362" name="図 361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7001" y="2138760"/>
              <a:ext cx="1044351" cy="786959"/>
            </a:xfrm>
            <a:prstGeom prst="rect">
              <a:avLst/>
            </a:prstGeom>
          </p:spPr>
        </p:pic>
        <p:sp>
          <p:nvSpPr>
            <p:cNvPr id="363" name="正方形/長方形 362"/>
            <p:cNvSpPr/>
            <p:nvPr/>
          </p:nvSpPr>
          <p:spPr>
            <a:xfrm>
              <a:off x="2772225" y="2626829"/>
              <a:ext cx="95792" cy="98762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364" name="正方形/長方形 363"/>
            <p:cNvSpPr/>
            <p:nvPr/>
          </p:nvSpPr>
          <p:spPr>
            <a:xfrm>
              <a:off x="3006272" y="2551592"/>
              <a:ext cx="91754" cy="9218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365" name="グループ化 364"/>
          <p:cNvGrpSpPr>
            <a:grpSpLocks noChangeAspect="1"/>
          </p:cNvGrpSpPr>
          <p:nvPr/>
        </p:nvGrpSpPr>
        <p:grpSpPr>
          <a:xfrm>
            <a:off x="2464728" y="2076264"/>
            <a:ext cx="808365" cy="502997"/>
            <a:chOff x="1669857" y="2313924"/>
            <a:chExt cx="924303" cy="572437"/>
          </a:xfrm>
        </p:grpSpPr>
        <p:cxnSp>
          <p:nvCxnSpPr>
            <p:cNvPr id="366" name="直線矢印コネクタ 365"/>
            <p:cNvCxnSpPr/>
            <p:nvPr/>
          </p:nvCxnSpPr>
          <p:spPr>
            <a:xfrm>
              <a:off x="1843269" y="2363876"/>
              <a:ext cx="394808" cy="346443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7" name="テキスト ボックス 366"/>
                <p:cNvSpPr txBox="1"/>
                <p:nvPr/>
              </p:nvSpPr>
              <p:spPr>
                <a:xfrm>
                  <a:off x="1669857" y="2313924"/>
                  <a:ext cx="141669" cy="2852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D4D4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D4D4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𝑡</m:t>
                            </m:r>
                          </m:e>
                          <m:sub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D4D4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ja-JP" alt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Segoe UI"/>
                    <a:ea typeface="游ゴシック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0" name="テキスト ボックス 1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9857" y="2313924"/>
                  <a:ext cx="141669" cy="285256"/>
                </a:xfrm>
                <a:prstGeom prst="rect">
                  <a:avLst/>
                </a:prstGeom>
                <a:blipFill>
                  <a:blip r:embed="rId13"/>
                  <a:stretch>
                    <a:fillRect r="-5238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8" name="テキスト ボックス 367"/>
                <p:cNvSpPr txBox="1"/>
                <p:nvPr/>
              </p:nvSpPr>
              <p:spPr>
                <a:xfrm>
                  <a:off x="1779910" y="2413479"/>
                  <a:ext cx="141669" cy="2852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D4D4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D4D4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𝑡</m:t>
                            </m:r>
                          </m:e>
                          <m:sub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D4D4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ja-JP" alt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Segoe UI"/>
                    <a:ea typeface="游ゴシック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1" name="テキスト ボックス 1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9910" y="2413479"/>
                  <a:ext cx="141669" cy="285256"/>
                </a:xfrm>
                <a:prstGeom prst="rect">
                  <a:avLst/>
                </a:prstGeom>
                <a:blipFill>
                  <a:blip r:embed="rId14"/>
                  <a:stretch>
                    <a:fillRect r="-5714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9" name="テキスト ボックス 368"/>
                <p:cNvSpPr txBox="1"/>
                <p:nvPr/>
              </p:nvSpPr>
              <p:spPr>
                <a:xfrm>
                  <a:off x="1988256" y="2601105"/>
                  <a:ext cx="141669" cy="2852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D4D4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D4D4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𝑡</m:t>
                            </m:r>
                          </m:e>
                          <m:sub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D4D4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kumimoji="0" lang="ja-JP" alt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Segoe UI"/>
                    <a:ea typeface="游ゴシック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2" name="テキスト ボックス 1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8256" y="2601105"/>
                  <a:ext cx="141669" cy="285256"/>
                </a:xfrm>
                <a:prstGeom prst="rect">
                  <a:avLst/>
                </a:prstGeom>
                <a:blipFill>
                  <a:blip r:embed="rId15"/>
                  <a:stretch>
                    <a:fillRect r="-60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0" name="テキスト ボックス 369"/>
            <p:cNvSpPr txBox="1"/>
            <p:nvPr/>
          </p:nvSpPr>
          <p:spPr>
            <a:xfrm>
              <a:off x="1858620" y="2434998"/>
              <a:ext cx="295822" cy="350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/>
                  <a:cs typeface="+mn-cs"/>
                </a:rPr>
                <a:t>.</a:t>
              </a:r>
              <a:endParaRPr kumimoji="0" lang="ja-JP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endParaRPr>
            </a:p>
          </p:txBody>
        </p:sp>
        <p:sp>
          <p:nvSpPr>
            <p:cNvPr id="371" name="テキスト ボックス 370"/>
            <p:cNvSpPr txBox="1"/>
            <p:nvPr/>
          </p:nvSpPr>
          <p:spPr>
            <a:xfrm>
              <a:off x="1900499" y="2473878"/>
              <a:ext cx="693661" cy="350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/>
                  <a:cs typeface="+mn-cs"/>
                </a:rPr>
                <a:t>.</a:t>
              </a:r>
              <a:endParaRPr kumimoji="0" lang="ja-JP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endParaRPr>
            </a:p>
          </p:txBody>
        </p:sp>
      </p:grpSp>
      <p:cxnSp>
        <p:nvCxnSpPr>
          <p:cNvPr id="372" name="直線矢印コネクタ 371"/>
          <p:cNvCxnSpPr>
            <a:cxnSpLocks/>
          </p:cNvCxnSpPr>
          <p:nvPr/>
        </p:nvCxnSpPr>
        <p:spPr>
          <a:xfrm flipV="1">
            <a:off x="3636555" y="1575931"/>
            <a:ext cx="1055323" cy="443744"/>
          </a:xfrm>
          <a:prstGeom prst="straightConnector1">
            <a:avLst/>
          </a:prstGeom>
          <a:noFill/>
          <a:ln w="19050" cap="flat" cmpd="sng" algn="ctr">
            <a:solidFill>
              <a:srgbClr val="009900"/>
            </a:solidFill>
            <a:prstDash val="solid"/>
            <a:miter lim="800000"/>
            <a:tailEnd type="stealth" w="lg" len="lg"/>
          </a:ln>
          <a:effectLst/>
        </p:spPr>
      </p:cxnSp>
      <p:cxnSp>
        <p:nvCxnSpPr>
          <p:cNvPr id="373" name="直線矢印コネクタ 372"/>
          <p:cNvCxnSpPr>
            <a:cxnSpLocks noChangeAspect="1"/>
          </p:cNvCxnSpPr>
          <p:nvPr/>
        </p:nvCxnSpPr>
        <p:spPr>
          <a:xfrm>
            <a:off x="3377818" y="2121092"/>
            <a:ext cx="1340465" cy="75797"/>
          </a:xfrm>
          <a:prstGeom prst="straightConnector1">
            <a:avLst/>
          </a:prstGeom>
          <a:noFill/>
          <a:ln w="19050" cap="flat" cmpd="sng" algn="ctr">
            <a:solidFill>
              <a:srgbClr val="009900"/>
            </a:solidFill>
            <a:prstDash val="solid"/>
            <a:miter lim="800000"/>
            <a:tailEnd type="stealth" w="lg" len="lg"/>
          </a:ln>
          <a:effectLst/>
        </p:spPr>
      </p:cxnSp>
      <p:grpSp>
        <p:nvGrpSpPr>
          <p:cNvPr id="374" name="グループ化 373"/>
          <p:cNvGrpSpPr>
            <a:grpSpLocks noChangeAspect="1"/>
          </p:cNvGrpSpPr>
          <p:nvPr/>
        </p:nvGrpSpPr>
        <p:grpSpPr>
          <a:xfrm>
            <a:off x="2767346" y="5493670"/>
            <a:ext cx="1393199" cy="1098479"/>
            <a:chOff x="1278090" y="5603965"/>
            <a:chExt cx="1548377" cy="1213219"/>
          </a:xfrm>
        </p:grpSpPr>
        <p:pic>
          <p:nvPicPr>
            <p:cNvPr id="375" name="図 374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8090" y="5603965"/>
              <a:ext cx="1310598" cy="975456"/>
            </a:xfrm>
            <a:prstGeom prst="rect">
              <a:avLst/>
            </a:prstGeom>
          </p:spPr>
        </p:pic>
        <p:pic>
          <p:nvPicPr>
            <p:cNvPr id="376" name="図 375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980" y="5722847"/>
              <a:ext cx="1310598" cy="975456"/>
            </a:xfrm>
            <a:prstGeom prst="rect">
              <a:avLst/>
            </a:prstGeom>
          </p:spPr>
        </p:pic>
        <p:pic>
          <p:nvPicPr>
            <p:cNvPr id="377" name="図 376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5869" y="5841728"/>
              <a:ext cx="1310598" cy="975456"/>
            </a:xfrm>
            <a:prstGeom prst="rect">
              <a:avLst/>
            </a:prstGeom>
          </p:spPr>
        </p:pic>
      </p:grpSp>
      <p:grpSp>
        <p:nvGrpSpPr>
          <p:cNvPr id="378" name="グループ化 377"/>
          <p:cNvGrpSpPr>
            <a:grpSpLocks noChangeAspect="1"/>
          </p:cNvGrpSpPr>
          <p:nvPr/>
        </p:nvGrpSpPr>
        <p:grpSpPr>
          <a:xfrm>
            <a:off x="2759259" y="4312089"/>
            <a:ext cx="1394610" cy="1102598"/>
            <a:chOff x="1480946" y="4655036"/>
            <a:chExt cx="1394610" cy="1102598"/>
          </a:xfrm>
        </p:grpSpPr>
        <p:pic>
          <p:nvPicPr>
            <p:cNvPr id="379" name="図 378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0946" y="4655036"/>
              <a:ext cx="1180444" cy="889510"/>
            </a:xfrm>
            <a:prstGeom prst="rect">
              <a:avLst/>
            </a:prstGeom>
          </p:spPr>
        </p:pic>
        <p:pic>
          <p:nvPicPr>
            <p:cNvPr id="380" name="図 379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030" y="4762625"/>
              <a:ext cx="1180444" cy="889510"/>
            </a:xfrm>
            <a:prstGeom prst="rect">
              <a:avLst/>
            </a:prstGeom>
          </p:spPr>
        </p:pic>
        <p:pic>
          <p:nvPicPr>
            <p:cNvPr id="381" name="図 380"/>
            <p:cNvPicPr>
              <a:picLocks noChangeAspect="1"/>
            </p:cNvPicPr>
            <p:nvPr/>
          </p:nvPicPr>
          <p:blipFill>
            <a:blip r:embed="rId17" cstate="print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5112" y="4872301"/>
              <a:ext cx="1180444" cy="885333"/>
            </a:xfrm>
            <a:prstGeom prst="rect">
              <a:avLst/>
            </a:prstGeom>
          </p:spPr>
        </p:pic>
        <p:sp>
          <p:nvSpPr>
            <p:cNvPr id="382" name="正方形/長方形 381"/>
            <p:cNvSpPr/>
            <p:nvPr/>
          </p:nvSpPr>
          <p:spPr>
            <a:xfrm>
              <a:off x="1983595" y="5421884"/>
              <a:ext cx="108275" cy="111632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endParaRPr>
            </a:p>
          </p:txBody>
        </p:sp>
      </p:grpSp>
      <p:cxnSp>
        <p:nvCxnSpPr>
          <p:cNvPr id="383" name="直線矢印コネクタ 382"/>
          <p:cNvCxnSpPr>
            <a:cxnSpLocks/>
          </p:cNvCxnSpPr>
          <p:nvPr/>
        </p:nvCxnSpPr>
        <p:spPr>
          <a:xfrm flipV="1">
            <a:off x="3387350" y="5731954"/>
            <a:ext cx="1341149" cy="58122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385" name="正方形/長方形 384"/>
          <p:cNvSpPr>
            <a:spLocks noChangeAspect="1"/>
          </p:cNvSpPr>
          <p:nvPr/>
        </p:nvSpPr>
        <p:spPr>
          <a:xfrm>
            <a:off x="3272584" y="6250935"/>
            <a:ext cx="108275" cy="11163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387" name="グループ化 386"/>
          <p:cNvGrpSpPr/>
          <p:nvPr/>
        </p:nvGrpSpPr>
        <p:grpSpPr>
          <a:xfrm>
            <a:off x="2749901" y="2830367"/>
            <a:ext cx="1430061" cy="1126250"/>
            <a:chOff x="890861" y="4265794"/>
            <a:chExt cx="1981783" cy="1560872"/>
          </a:xfrm>
        </p:grpSpPr>
        <p:pic>
          <p:nvPicPr>
            <p:cNvPr id="392" name="図 39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861" y="4265794"/>
              <a:ext cx="1676983" cy="1256072"/>
            </a:xfrm>
            <a:prstGeom prst="rect">
              <a:avLst/>
            </a:prstGeom>
          </p:spPr>
        </p:pic>
        <p:pic>
          <p:nvPicPr>
            <p:cNvPr id="393" name="図 39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261" y="4418193"/>
              <a:ext cx="1676983" cy="1256072"/>
            </a:xfrm>
            <a:prstGeom prst="rect">
              <a:avLst/>
            </a:prstGeom>
          </p:spPr>
        </p:pic>
        <p:pic>
          <p:nvPicPr>
            <p:cNvPr id="394" name="図 39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661" y="4570594"/>
              <a:ext cx="1676983" cy="1256072"/>
            </a:xfrm>
            <a:prstGeom prst="rect">
              <a:avLst/>
            </a:prstGeom>
          </p:spPr>
        </p:pic>
      </p:grpSp>
      <p:cxnSp>
        <p:nvCxnSpPr>
          <p:cNvPr id="388" name="直線矢印コネクタ 387"/>
          <p:cNvCxnSpPr/>
          <p:nvPr/>
        </p:nvCxnSpPr>
        <p:spPr>
          <a:xfrm flipV="1">
            <a:off x="3650564" y="3161598"/>
            <a:ext cx="1035033" cy="419758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  <a:tailEnd type="stealth" w="lg" len="lg"/>
          </a:ln>
          <a:effectLst/>
        </p:spPr>
      </p:cxnSp>
      <p:cxnSp>
        <p:nvCxnSpPr>
          <p:cNvPr id="389" name="直線矢印コネクタ 388"/>
          <p:cNvCxnSpPr/>
          <p:nvPr/>
        </p:nvCxnSpPr>
        <p:spPr>
          <a:xfrm>
            <a:off x="3377818" y="3662189"/>
            <a:ext cx="1340465" cy="82736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  <a:tailEnd type="stealth" w="lg" len="lg"/>
          </a:ln>
          <a:effectLst/>
        </p:spPr>
      </p:cxnSp>
      <p:sp>
        <p:nvSpPr>
          <p:cNvPr id="390" name="正方形/長方形 389"/>
          <p:cNvSpPr/>
          <p:nvPr/>
        </p:nvSpPr>
        <p:spPr>
          <a:xfrm>
            <a:off x="3259120" y="3605900"/>
            <a:ext cx="108275" cy="11163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91" name="正方形/長方形 390"/>
          <p:cNvSpPr/>
          <p:nvPr/>
        </p:nvSpPr>
        <p:spPr>
          <a:xfrm>
            <a:off x="3532844" y="3526645"/>
            <a:ext cx="103711" cy="1042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395" name="グループ化 394"/>
          <p:cNvGrpSpPr>
            <a:grpSpLocks noChangeAspect="1"/>
          </p:cNvGrpSpPr>
          <p:nvPr/>
        </p:nvGrpSpPr>
        <p:grpSpPr>
          <a:xfrm>
            <a:off x="2486538" y="5058086"/>
            <a:ext cx="808365" cy="502997"/>
            <a:chOff x="1669857" y="2313924"/>
            <a:chExt cx="924303" cy="572437"/>
          </a:xfrm>
        </p:grpSpPr>
        <p:cxnSp>
          <p:nvCxnSpPr>
            <p:cNvPr id="396" name="直線矢印コネクタ 395"/>
            <p:cNvCxnSpPr/>
            <p:nvPr/>
          </p:nvCxnSpPr>
          <p:spPr>
            <a:xfrm>
              <a:off x="1843269" y="2363876"/>
              <a:ext cx="394808" cy="346443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7" name="テキスト ボックス 396"/>
                <p:cNvSpPr txBox="1"/>
                <p:nvPr/>
              </p:nvSpPr>
              <p:spPr>
                <a:xfrm>
                  <a:off x="1669857" y="2313924"/>
                  <a:ext cx="141669" cy="2852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D4D4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D4D4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𝑡</m:t>
                            </m:r>
                          </m:e>
                          <m:sub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D4D4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ja-JP" alt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Segoe UI"/>
                    <a:ea typeface="游ゴシック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0" name="テキスト ボックス 1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9857" y="2313924"/>
                  <a:ext cx="141669" cy="285256"/>
                </a:xfrm>
                <a:prstGeom prst="rect">
                  <a:avLst/>
                </a:prstGeom>
                <a:blipFill>
                  <a:blip r:embed="rId13"/>
                  <a:stretch>
                    <a:fillRect r="-5238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8" name="テキスト ボックス 397"/>
                <p:cNvSpPr txBox="1"/>
                <p:nvPr/>
              </p:nvSpPr>
              <p:spPr>
                <a:xfrm>
                  <a:off x="1779910" y="2413479"/>
                  <a:ext cx="141669" cy="2852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D4D4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D4D4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𝑡</m:t>
                            </m:r>
                          </m:e>
                          <m:sub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D4D4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ja-JP" alt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Segoe UI"/>
                    <a:ea typeface="游ゴシック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1" name="テキスト ボックス 1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9910" y="2413479"/>
                  <a:ext cx="141669" cy="285256"/>
                </a:xfrm>
                <a:prstGeom prst="rect">
                  <a:avLst/>
                </a:prstGeom>
                <a:blipFill>
                  <a:blip r:embed="rId14"/>
                  <a:stretch>
                    <a:fillRect r="-5714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9" name="テキスト ボックス 398"/>
                <p:cNvSpPr txBox="1"/>
                <p:nvPr/>
              </p:nvSpPr>
              <p:spPr>
                <a:xfrm>
                  <a:off x="1988256" y="2601105"/>
                  <a:ext cx="141669" cy="2852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D4D4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D4D4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𝑡</m:t>
                            </m:r>
                          </m:e>
                          <m:sub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D4D4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kumimoji="0" lang="ja-JP" alt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Segoe UI"/>
                    <a:ea typeface="游ゴシック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2" name="テキスト ボックス 1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8256" y="2601105"/>
                  <a:ext cx="141669" cy="285256"/>
                </a:xfrm>
                <a:prstGeom prst="rect">
                  <a:avLst/>
                </a:prstGeom>
                <a:blipFill>
                  <a:blip r:embed="rId15"/>
                  <a:stretch>
                    <a:fillRect r="-60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0" name="テキスト ボックス 399"/>
            <p:cNvSpPr txBox="1"/>
            <p:nvPr/>
          </p:nvSpPr>
          <p:spPr>
            <a:xfrm>
              <a:off x="1858620" y="2434998"/>
              <a:ext cx="295822" cy="350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/>
                  <a:cs typeface="+mn-cs"/>
                </a:rPr>
                <a:t>.</a:t>
              </a:r>
              <a:endParaRPr kumimoji="0" lang="ja-JP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endParaRPr>
            </a:p>
          </p:txBody>
        </p:sp>
        <p:sp>
          <p:nvSpPr>
            <p:cNvPr id="401" name="テキスト ボックス 400"/>
            <p:cNvSpPr txBox="1"/>
            <p:nvPr/>
          </p:nvSpPr>
          <p:spPr>
            <a:xfrm>
              <a:off x="1900499" y="2473878"/>
              <a:ext cx="693661" cy="350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/>
                  <a:cs typeface="+mn-cs"/>
                </a:rPr>
                <a:t>.</a:t>
              </a:r>
              <a:endParaRPr kumimoji="0" lang="ja-JP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endParaRPr>
            </a:p>
          </p:txBody>
        </p:sp>
      </p:grpSp>
      <p:grpSp>
        <p:nvGrpSpPr>
          <p:cNvPr id="402" name="グループ化 401"/>
          <p:cNvGrpSpPr>
            <a:grpSpLocks noChangeAspect="1"/>
          </p:cNvGrpSpPr>
          <p:nvPr/>
        </p:nvGrpSpPr>
        <p:grpSpPr>
          <a:xfrm>
            <a:off x="2464728" y="6300531"/>
            <a:ext cx="808365" cy="502997"/>
            <a:chOff x="1669857" y="2313924"/>
            <a:chExt cx="924303" cy="572437"/>
          </a:xfrm>
        </p:grpSpPr>
        <p:cxnSp>
          <p:nvCxnSpPr>
            <p:cNvPr id="403" name="直線矢印コネクタ 402"/>
            <p:cNvCxnSpPr/>
            <p:nvPr/>
          </p:nvCxnSpPr>
          <p:spPr>
            <a:xfrm>
              <a:off x="1843269" y="2363876"/>
              <a:ext cx="394808" cy="346443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4" name="テキスト ボックス 403"/>
                <p:cNvSpPr txBox="1"/>
                <p:nvPr/>
              </p:nvSpPr>
              <p:spPr>
                <a:xfrm>
                  <a:off x="1669857" y="2313924"/>
                  <a:ext cx="141669" cy="2852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D4D4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D4D4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𝑡</m:t>
                            </m:r>
                          </m:e>
                          <m:sub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D4D4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ja-JP" alt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Segoe UI"/>
                    <a:ea typeface="游ゴシック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0" name="テキスト ボックス 1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9857" y="2313924"/>
                  <a:ext cx="141669" cy="285256"/>
                </a:xfrm>
                <a:prstGeom prst="rect">
                  <a:avLst/>
                </a:prstGeom>
                <a:blipFill>
                  <a:blip r:embed="rId13"/>
                  <a:stretch>
                    <a:fillRect r="-5238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5" name="テキスト ボックス 404"/>
                <p:cNvSpPr txBox="1"/>
                <p:nvPr/>
              </p:nvSpPr>
              <p:spPr>
                <a:xfrm>
                  <a:off x="1779910" y="2413479"/>
                  <a:ext cx="141669" cy="2852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D4D4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D4D4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𝑡</m:t>
                            </m:r>
                          </m:e>
                          <m:sub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D4D4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ja-JP" alt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Segoe UI"/>
                    <a:ea typeface="游ゴシック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1" name="テキスト ボックス 1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9910" y="2413479"/>
                  <a:ext cx="141669" cy="285256"/>
                </a:xfrm>
                <a:prstGeom prst="rect">
                  <a:avLst/>
                </a:prstGeom>
                <a:blipFill>
                  <a:blip r:embed="rId14"/>
                  <a:stretch>
                    <a:fillRect r="-5714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6" name="テキスト ボックス 405"/>
                <p:cNvSpPr txBox="1"/>
                <p:nvPr/>
              </p:nvSpPr>
              <p:spPr>
                <a:xfrm>
                  <a:off x="1988256" y="2601105"/>
                  <a:ext cx="141669" cy="2852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D4D4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D4D4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𝑡</m:t>
                            </m:r>
                          </m:e>
                          <m:sub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D4D4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kumimoji="0" lang="ja-JP" alt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Segoe UI"/>
                    <a:ea typeface="游ゴシック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22" name="テキスト ボックス 1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8256" y="2601105"/>
                  <a:ext cx="141669" cy="285256"/>
                </a:xfrm>
                <a:prstGeom prst="rect">
                  <a:avLst/>
                </a:prstGeom>
                <a:blipFill>
                  <a:blip r:embed="rId15"/>
                  <a:stretch>
                    <a:fillRect r="-60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7" name="テキスト ボックス 406"/>
            <p:cNvSpPr txBox="1"/>
            <p:nvPr/>
          </p:nvSpPr>
          <p:spPr>
            <a:xfrm>
              <a:off x="1858620" y="2434998"/>
              <a:ext cx="295822" cy="350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/>
                  <a:cs typeface="+mn-cs"/>
                </a:rPr>
                <a:t>.</a:t>
              </a:r>
              <a:endParaRPr kumimoji="0" lang="ja-JP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endParaRPr>
            </a:p>
          </p:txBody>
        </p:sp>
        <p:sp>
          <p:nvSpPr>
            <p:cNvPr id="408" name="テキスト ボックス 407"/>
            <p:cNvSpPr txBox="1"/>
            <p:nvPr/>
          </p:nvSpPr>
          <p:spPr>
            <a:xfrm>
              <a:off x="1900499" y="2473878"/>
              <a:ext cx="693661" cy="350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/>
                  <a:cs typeface="+mn-cs"/>
                </a:rPr>
                <a:t>.</a:t>
              </a:r>
              <a:endParaRPr kumimoji="0" lang="ja-JP" alt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endParaRPr>
            </a:p>
          </p:txBody>
        </p:sp>
      </p:grpSp>
      <p:sp>
        <p:nvSpPr>
          <p:cNvPr id="409" name="テキスト ボックス 408"/>
          <p:cNvSpPr txBox="1"/>
          <p:nvPr/>
        </p:nvSpPr>
        <p:spPr>
          <a:xfrm>
            <a:off x="3101749" y="981512"/>
            <a:ext cx="1342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G channel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410" name="テキスト ボックス 409"/>
          <p:cNvSpPr txBox="1">
            <a:spLocks noChangeAspect="1"/>
          </p:cNvSpPr>
          <p:nvPr/>
        </p:nvSpPr>
        <p:spPr>
          <a:xfrm>
            <a:off x="2922152" y="2499431"/>
            <a:ext cx="1578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NIR channel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411" name="テキスト ボックス 410"/>
          <p:cNvSpPr txBox="1"/>
          <p:nvPr/>
        </p:nvSpPr>
        <p:spPr>
          <a:xfrm>
            <a:off x="4606126" y="985997"/>
            <a:ext cx="2405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(</a:t>
            </a:r>
            <a:r>
              <a:rPr kumimoji="1" lang="en-US" altLang="ja-JP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i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)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G-G</a:t>
            </a:r>
            <a:r>
              <a:rPr kumimoji="1" lang="ja-JP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pair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412" name="テキスト ボックス 411"/>
          <p:cNvSpPr txBox="1">
            <a:spLocks noChangeAspect="1"/>
          </p:cNvSpPr>
          <p:nvPr/>
        </p:nvSpPr>
        <p:spPr>
          <a:xfrm>
            <a:off x="4606478" y="2625046"/>
            <a:ext cx="237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(ii)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N-N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pair</a:t>
            </a:r>
            <a:r>
              <a:rPr kumimoji="1" lang="ja-JP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413" name="テキスト ボックス 412"/>
          <p:cNvSpPr txBox="1">
            <a:spLocks noChangeAspect="1"/>
          </p:cNvSpPr>
          <p:nvPr/>
        </p:nvSpPr>
        <p:spPr>
          <a:xfrm>
            <a:off x="4649127" y="4433363"/>
            <a:ext cx="2353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(iii) G-N</a:t>
            </a:r>
            <a:r>
              <a:rPr kumimoji="1" lang="ja-JP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 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pair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414" name="右中かっこ 413"/>
          <p:cNvSpPr/>
          <p:nvPr/>
        </p:nvSpPr>
        <p:spPr>
          <a:xfrm>
            <a:off x="4296276" y="4301767"/>
            <a:ext cx="234041" cy="2342524"/>
          </a:xfrm>
          <a:prstGeom prst="rightBrace">
            <a:avLst>
              <a:gd name="adj1" fmla="val 44398"/>
              <a:gd name="adj2" fmla="val 50000"/>
            </a:avLst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15" name="右矢印 414"/>
          <p:cNvSpPr/>
          <p:nvPr/>
        </p:nvSpPr>
        <p:spPr>
          <a:xfrm>
            <a:off x="6449048" y="1743748"/>
            <a:ext cx="466517" cy="375157"/>
          </a:xfrm>
          <a:prstGeom prst="rightArrow">
            <a:avLst/>
          </a:prstGeom>
          <a:solidFill>
            <a:schemeClr val="tx1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16" name="右矢印 415"/>
          <p:cNvSpPr/>
          <p:nvPr/>
        </p:nvSpPr>
        <p:spPr>
          <a:xfrm>
            <a:off x="6449048" y="3481283"/>
            <a:ext cx="466517" cy="375157"/>
          </a:xfrm>
          <a:prstGeom prst="rightArrow">
            <a:avLst/>
          </a:prstGeom>
          <a:solidFill>
            <a:schemeClr val="tx1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17" name="正方形/長方形 416"/>
          <p:cNvSpPr/>
          <p:nvPr/>
        </p:nvSpPr>
        <p:spPr>
          <a:xfrm>
            <a:off x="7049672" y="1513300"/>
            <a:ext cx="1949106" cy="81289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rPr>
              <a:t>Candidate HR</a:t>
            </a:r>
            <a:endParaRPr kumimoji="0" lang="ja-JP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18" name="右矢印 417"/>
          <p:cNvSpPr/>
          <p:nvPr/>
        </p:nvSpPr>
        <p:spPr>
          <a:xfrm>
            <a:off x="6448306" y="5218818"/>
            <a:ext cx="468000" cy="375157"/>
          </a:xfrm>
          <a:prstGeom prst="rightArrow">
            <a:avLst/>
          </a:prstGeom>
          <a:solidFill>
            <a:schemeClr val="tx1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19" name="正方形/長方形 418"/>
          <p:cNvSpPr/>
          <p:nvPr/>
        </p:nvSpPr>
        <p:spPr>
          <a:xfrm>
            <a:off x="7049671" y="4999947"/>
            <a:ext cx="1949106" cy="81289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rPr>
              <a:t>Candidate HR</a:t>
            </a:r>
            <a:endParaRPr kumimoji="0" lang="ja-JP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20" name="正方形/長方形 419"/>
          <p:cNvSpPr/>
          <p:nvPr/>
        </p:nvSpPr>
        <p:spPr>
          <a:xfrm>
            <a:off x="7049672" y="3224396"/>
            <a:ext cx="1949106" cy="812898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rPr>
              <a:t>Candidate HR</a:t>
            </a:r>
            <a:endParaRPr kumimoji="0" lang="ja-JP" alt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421" name="グループ化 420"/>
          <p:cNvGrpSpPr/>
          <p:nvPr/>
        </p:nvGrpSpPr>
        <p:grpSpPr>
          <a:xfrm>
            <a:off x="283688" y="1213200"/>
            <a:ext cx="1927982" cy="4938168"/>
            <a:chOff x="632760" y="1523742"/>
            <a:chExt cx="1578910" cy="4938168"/>
          </a:xfrm>
        </p:grpSpPr>
        <p:grpSp>
          <p:nvGrpSpPr>
            <p:cNvPr id="422" name="グループ化 421"/>
            <p:cNvGrpSpPr/>
            <p:nvPr/>
          </p:nvGrpSpPr>
          <p:grpSpPr>
            <a:xfrm>
              <a:off x="632760" y="1523742"/>
              <a:ext cx="1573508" cy="4063007"/>
              <a:chOff x="632760" y="1523245"/>
              <a:chExt cx="1573508" cy="4063007"/>
            </a:xfrm>
          </p:grpSpPr>
          <p:sp>
            <p:nvSpPr>
              <p:cNvPr id="425" name="フリーフォーム 424"/>
              <p:cNvSpPr/>
              <p:nvPr/>
            </p:nvSpPr>
            <p:spPr>
              <a:xfrm>
                <a:off x="632760" y="1523245"/>
                <a:ext cx="1573508" cy="580429"/>
              </a:xfrm>
              <a:custGeom>
                <a:avLst/>
                <a:gdLst>
                  <a:gd name="connsiteX0" fmla="*/ 0 w 1573508"/>
                  <a:gd name="connsiteY0" fmla="*/ 58043 h 580429"/>
                  <a:gd name="connsiteX1" fmla="*/ 58043 w 1573508"/>
                  <a:gd name="connsiteY1" fmla="*/ 0 h 580429"/>
                  <a:gd name="connsiteX2" fmla="*/ 1515465 w 1573508"/>
                  <a:gd name="connsiteY2" fmla="*/ 0 h 580429"/>
                  <a:gd name="connsiteX3" fmla="*/ 1573508 w 1573508"/>
                  <a:gd name="connsiteY3" fmla="*/ 58043 h 580429"/>
                  <a:gd name="connsiteX4" fmla="*/ 1573508 w 1573508"/>
                  <a:gd name="connsiteY4" fmla="*/ 522386 h 580429"/>
                  <a:gd name="connsiteX5" fmla="*/ 1515465 w 1573508"/>
                  <a:gd name="connsiteY5" fmla="*/ 580429 h 580429"/>
                  <a:gd name="connsiteX6" fmla="*/ 58043 w 1573508"/>
                  <a:gd name="connsiteY6" fmla="*/ 580429 h 580429"/>
                  <a:gd name="connsiteX7" fmla="*/ 0 w 1573508"/>
                  <a:gd name="connsiteY7" fmla="*/ 522386 h 580429"/>
                  <a:gd name="connsiteX8" fmla="*/ 0 w 1573508"/>
                  <a:gd name="connsiteY8" fmla="*/ 58043 h 580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73508" h="580429">
                    <a:moveTo>
                      <a:pt x="0" y="58043"/>
                    </a:moveTo>
                    <a:cubicBezTo>
                      <a:pt x="0" y="25987"/>
                      <a:pt x="25987" y="0"/>
                      <a:pt x="58043" y="0"/>
                    </a:cubicBezTo>
                    <a:lnTo>
                      <a:pt x="1515465" y="0"/>
                    </a:lnTo>
                    <a:cubicBezTo>
                      <a:pt x="1547521" y="0"/>
                      <a:pt x="1573508" y="25987"/>
                      <a:pt x="1573508" y="58043"/>
                    </a:cubicBezTo>
                    <a:lnTo>
                      <a:pt x="1573508" y="522386"/>
                    </a:lnTo>
                    <a:cubicBezTo>
                      <a:pt x="1573508" y="554442"/>
                      <a:pt x="1547521" y="580429"/>
                      <a:pt x="1515465" y="580429"/>
                    </a:cubicBezTo>
                    <a:lnTo>
                      <a:pt x="58043" y="580429"/>
                    </a:lnTo>
                    <a:cubicBezTo>
                      <a:pt x="25987" y="580429"/>
                      <a:pt x="0" y="554442"/>
                      <a:pt x="0" y="522386"/>
                    </a:cubicBezTo>
                    <a:lnTo>
                      <a:pt x="0" y="58043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spcFirstLastPara="0" vert="horz" wrap="square" lIns="85580" tIns="85580" rIns="85580" bIns="85580" numCol="1" spcCol="1270" anchor="ctr" anchorCtr="0">
                <a:noAutofit/>
              </a:bodyPr>
              <a:lstStyle/>
              <a:p>
                <a:pPr marL="0" marR="0" lvl="0" indent="0" algn="ctr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7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Segoe UI"/>
                    <a:ea typeface="游ゴシック" panose="020B0400000000000000" pitchFamily="50" charset="-128"/>
                    <a:cs typeface="+mn-cs"/>
                  </a:rPr>
                  <a:t>RGB-NIR video</a:t>
                </a:r>
                <a:endParaRPr kumimoji="0" lang="ja-JP" altLang="en-US" sz="17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426" name="フリーフォーム 425"/>
              <p:cNvSpPr/>
              <p:nvPr/>
            </p:nvSpPr>
            <p:spPr>
              <a:xfrm>
                <a:off x="1288918" y="2139951"/>
                <a:ext cx="261193" cy="217661"/>
              </a:xfrm>
              <a:custGeom>
                <a:avLst/>
                <a:gdLst>
                  <a:gd name="connsiteX0" fmla="*/ 0 w 217661"/>
                  <a:gd name="connsiteY0" fmla="*/ 52239 h 261193"/>
                  <a:gd name="connsiteX1" fmla="*/ 108831 w 217661"/>
                  <a:gd name="connsiteY1" fmla="*/ 52239 h 261193"/>
                  <a:gd name="connsiteX2" fmla="*/ 108831 w 217661"/>
                  <a:gd name="connsiteY2" fmla="*/ 0 h 261193"/>
                  <a:gd name="connsiteX3" fmla="*/ 217661 w 217661"/>
                  <a:gd name="connsiteY3" fmla="*/ 130597 h 261193"/>
                  <a:gd name="connsiteX4" fmla="*/ 108831 w 217661"/>
                  <a:gd name="connsiteY4" fmla="*/ 261193 h 261193"/>
                  <a:gd name="connsiteX5" fmla="*/ 108831 w 217661"/>
                  <a:gd name="connsiteY5" fmla="*/ 208954 h 261193"/>
                  <a:gd name="connsiteX6" fmla="*/ 0 w 217661"/>
                  <a:gd name="connsiteY6" fmla="*/ 208954 h 261193"/>
                  <a:gd name="connsiteX7" fmla="*/ 0 w 217661"/>
                  <a:gd name="connsiteY7" fmla="*/ 52239 h 26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7661" h="261193">
                    <a:moveTo>
                      <a:pt x="174128" y="1"/>
                    </a:moveTo>
                    <a:lnTo>
                      <a:pt x="174128" y="130597"/>
                    </a:lnTo>
                    <a:lnTo>
                      <a:pt x="217661" y="130597"/>
                    </a:lnTo>
                    <a:lnTo>
                      <a:pt x="108830" y="261192"/>
                    </a:lnTo>
                    <a:lnTo>
                      <a:pt x="0" y="130597"/>
                    </a:lnTo>
                    <a:lnTo>
                      <a:pt x="43533" y="130597"/>
                    </a:lnTo>
                    <a:lnTo>
                      <a:pt x="43533" y="1"/>
                    </a:lnTo>
                    <a:lnTo>
                      <a:pt x="174128" y="1"/>
                    </a:lnTo>
                    <a:close/>
                  </a:path>
                </a:pathLst>
              </a:custGeom>
              <a:solidFill>
                <a:sysClr val="windowText" lastClr="000000">
                  <a:tint val="60000"/>
                  <a:hueOff val="0"/>
                  <a:satOff val="0"/>
                  <a:lumOff val="0"/>
                  <a:alphaOff val="0"/>
                </a:sysClr>
              </a:solidFill>
              <a:ln>
                <a:noFill/>
              </a:ln>
              <a:effectLst/>
            </p:spPr>
            <p:txBody>
              <a:bodyPr spcFirstLastPara="0" vert="horz" wrap="square" lIns="52239" tIns="0" rIns="52239" bIns="65298" numCol="1" spcCol="1270" anchor="ctr" anchorCtr="0">
                <a:noAutofit/>
              </a:bodyPr>
              <a:lstStyle/>
              <a:p>
                <a:pPr marL="0" marR="0" lvl="0" indent="0" algn="ctr" defTabSz="6223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700" b="0" i="0" u="none" strike="noStrike" kern="0" cap="none" spc="0" normalizeH="0" baseline="0" noProof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427" name="フリーフォーム 426"/>
              <p:cNvSpPr/>
              <p:nvPr/>
            </p:nvSpPr>
            <p:spPr>
              <a:xfrm>
                <a:off x="632760" y="2393889"/>
                <a:ext cx="1573508" cy="580429"/>
              </a:xfrm>
              <a:custGeom>
                <a:avLst/>
                <a:gdLst>
                  <a:gd name="connsiteX0" fmla="*/ 0 w 1573508"/>
                  <a:gd name="connsiteY0" fmla="*/ 58043 h 580429"/>
                  <a:gd name="connsiteX1" fmla="*/ 58043 w 1573508"/>
                  <a:gd name="connsiteY1" fmla="*/ 0 h 580429"/>
                  <a:gd name="connsiteX2" fmla="*/ 1515465 w 1573508"/>
                  <a:gd name="connsiteY2" fmla="*/ 0 h 580429"/>
                  <a:gd name="connsiteX3" fmla="*/ 1573508 w 1573508"/>
                  <a:gd name="connsiteY3" fmla="*/ 58043 h 580429"/>
                  <a:gd name="connsiteX4" fmla="*/ 1573508 w 1573508"/>
                  <a:gd name="connsiteY4" fmla="*/ 522386 h 580429"/>
                  <a:gd name="connsiteX5" fmla="*/ 1515465 w 1573508"/>
                  <a:gd name="connsiteY5" fmla="*/ 580429 h 580429"/>
                  <a:gd name="connsiteX6" fmla="*/ 58043 w 1573508"/>
                  <a:gd name="connsiteY6" fmla="*/ 580429 h 580429"/>
                  <a:gd name="connsiteX7" fmla="*/ 0 w 1573508"/>
                  <a:gd name="connsiteY7" fmla="*/ 522386 h 580429"/>
                  <a:gd name="connsiteX8" fmla="*/ 0 w 1573508"/>
                  <a:gd name="connsiteY8" fmla="*/ 58043 h 580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73508" h="580429">
                    <a:moveTo>
                      <a:pt x="0" y="58043"/>
                    </a:moveTo>
                    <a:cubicBezTo>
                      <a:pt x="0" y="25987"/>
                      <a:pt x="25987" y="0"/>
                      <a:pt x="58043" y="0"/>
                    </a:cubicBezTo>
                    <a:lnTo>
                      <a:pt x="1515465" y="0"/>
                    </a:lnTo>
                    <a:cubicBezTo>
                      <a:pt x="1547521" y="0"/>
                      <a:pt x="1573508" y="25987"/>
                      <a:pt x="1573508" y="58043"/>
                    </a:cubicBezTo>
                    <a:lnTo>
                      <a:pt x="1573508" y="522386"/>
                    </a:lnTo>
                    <a:cubicBezTo>
                      <a:pt x="1573508" y="554442"/>
                      <a:pt x="1547521" y="580429"/>
                      <a:pt x="1515465" y="580429"/>
                    </a:cubicBezTo>
                    <a:lnTo>
                      <a:pt x="58043" y="580429"/>
                    </a:lnTo>
                    <a:cubicBezTo>
                      <a:pt x="25987" y="580429"/>
                      <a:pt x="0" y="554442"/>
                      <a:pt x="0" y="522386"/>
                    </a:cubicBezTo>
                    <a:lnTo>
                      <a:pt x="0" y="58043"/>
                    </a:lnTo>
                    <a:close/>
                  </a:path>
                </a:pathLst>
              </a:custGeom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n w="12700" cap="flat" cmpd="sng" algn="ctr">
                <a:solidFill>
                  <a:sysClr val="windowText" lastClr="000000">
                    <a:shade val="80000"/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  <p:txBody>
              <a:bodyPr spcFirstLastPara="0" vert="horz" wrap="square" lIns="85580" tIns="85580" rIns="85580" bIns="85580" numCol="1" spcCol="1270" anchor="ctr" anchorCtr="0">
                <a:noAutofit/>
              </a:bodyPr>
              <a:lstStyle/>
              <a:p>
                <a:pPr marL="0" marR="0" lvl="0" indent="0" algn="ctr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7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Segoe UI"/>
                    <a:ea typeface="游ゴシック" panose="020B0400000000000000" pitchFamily="50" charset="-128"/>
                    <a:cs typeface="+mn-cs"/>
                  </a:rPr>
                  <a:t>Face tracking</a:t>
                </a:r>
                <a:endParaRPr kumimoji="0" lang="ja-JP" altLang="en-US" sz="17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428" name="フリーフォーム 427"/>
              <p:cNvSpPr/>
              <p:nvPr/>
            </p:nvSpPr>
            <p:spPr>
              <a:xfrm>
                <a:off x="1288918" y="3010596"/>
                <a:ext cx="261193" cy="217661"/>
              </a:xfrm>
              <a:custGeom>
                <a:avLst/>
                <a:gdLst>
                  <a:gd name="connsiteX0" fmla="*/ 0 w 217661"/>
                  <a:gd name="connsiteY0" fmla="*/ 52239 h 261193"/>
                  <a:gd name="connsiteX1" fmla="*/ 108831 w 217661"/>
                  <a:gd name="connsiteY1" fmla="*/ 52239 h 261193"/>
                  <a:gd name="connsiteX2" fmla="*/ 108831 w 217661"/>
                  <a:gd name="connsiteY2" fmla="*/ 0 h 261193"/>
                  <a:gd name="connsiteX3" fmla="*/ 217661 w 217661"/>
                  <a:gd name="connsiteY3" fmla="*/ 130597 h 261193"/>
                  <a:gd name="connsiteX4" fmla="*/ 108831 w 217661"/>
                  <a:gd name="connsiteY4" fmla="*/ 261193 h 261193"/>
                  <a:gd name="connsiteX5" fmla="*/ 108831 w 217661"/>
                  <a:gd name="connsiteY5" fmla="*/ 208954 h 261193"/>
                  <a:gd name="connsiteX6" fmla="*/ 0 w 217661"/>
                  <a:gd name="connsiteY6" fmla="*/ 208954 h 261193"/>
                  <a:gd name="connsiteX7" fmla="*/ 0 w 217661"/>
                  <a:gd name="connsiteY7" fmla="*/ 52239 h 26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7661" h="261193">
                    <a:moveTo>
                      <a:pt x="174128" y="1"/>
                    </a:moveTo>
                    <a:lnTo>
                      <a:pt x="174128" y="130597"/>
                    </a:lnTo>
                    <a:lnTo>
                      <a:pt x="217661" y="130597"/>
                    </a:lnTo>
                    <a:lnTo>
                      <a:pt x="108830" y="261192"/>
                    </a:lnTo>
                    <a:lnTo>
                      <a:pt x="0" y="130597"/>
                    </a:lnTo>
                    <a:lnTo>
                      <a:pt x="43533" y="130597"/>
                    </a:lnTo>
                    <a:lnTo>
                      <a:pt x="43533" y="1"/>
                    </a:lnTo>
                    <a:lnTo>
                      <a:pt x="174128" y="1"/>
                    </a:lnTo>
                    <a:close/>
                  </a:path>
                </a:pathLst>
              </a:custGeom>
              <a:solidFill>
                <a:sysClr val="windowText" lastClr="000000">
                  <a:tint val="60000"/>
                  <a:hueOff val="0"/>
                  <a:satOff val="0"/>
                  <a:lumOff val="0"/>
                  <a:alphaOff val="0"/>
                </a:sysClr>
              </a:solidFill>
              <a:ln>
                <a:noFill/>
              </a:ln>
              <a:effectLst/>
            </p:spPr>
            <p:txBody>
              <a:bodyPr spcFirstLastPara="0" vert="horz" wrap="square" lIns="52239" tIns="0" rIns="52239" bIns="65298" numCol="1" spcCol="1270" anchor="ctr" anchorCtr="0">
                <a:noAutofit/>
              </a:bodyPr>
              <a:lstStyle/>
              <a:p>
                <a:pPr marL="0" marR="0" lvl="0" indent="0" algn="ctr" defTabSz="6223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700" b="0" i="0" u="none" strike="noStrike" kern="0" cap="none" spc="0" normalizeH="0" baseline="0" noProof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429" name="フリーフォーム 428"/>
              <p:cNvSpPr/>
              <p:nvPr/>
            </p:nvSpPr>
            <p:spPr>
              <a:xfrm>
                <a:off x="632760" y="3264534"/>
                <a:ext cx="1573508" cy="580429"/>
              </a:xfrm>
              <a:custGeom>
                <a:avLst/>
                <a:gdLst>
                  <a:gd name="connsiteX0" fmla="*/ 0 w 1573508"/>
                  <a:gd name="connsiteY0" fmla="*/ 58043 h 580429"/>
                  <a:gd name="connsiteX1" fmla="*/ 58043 w 1573508"/>
                  <a:gd name="connsiteY1" fmla="*/ 0 h 580429"/>
                  <a:gd name="connsiteX2" fmla="*/ 1515465 w 1573508"/>
                  <a:gd name="connsiteY2" fmla="*/ 0 h 580429"/>
                  <a:gd name="connsiteX3" fmla="*/ 1573508 w 1573508"/>
                  <a:gd name="connsiteY3" fmla="*/ 58043 h 580429"/>
                  <a:gd name="connsiteX4" fmla="*/ 1573508 w 1573508"/>
                  <a:gd name="connsiteY4" fmla="*/ 522386 h 580429"/>
                  <a:gd name="connsiteX5" fmla="*/ 1515465 w 1573508"/>
                  <a:gd name="connsiteY5" fmla="*/ 580429 h 580429"/>
                  <a:gd name="connsiteX6" fmla="*/ 58043 w 1573508"/>
                  <a:gd name="connsiteY6" fmla="*/ 580429 h 580429"/>
                  <a:gd name="connsiteX7" fmla="*/ 0 w 1573508"/>
                  <a:gd name="connsiteY7" fmla="*/ 522386 h 580429"/>
                  <a:gd name="connsiteX8" fmla="*/ 0 w 1573508"/>
                  <a:gd name="connsiteY8" fmla="*/ 58043 h 580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73508" h="580429">
                    <a:moveTo>
                      <a:pt x="0" y="58043"/>
                    </a:moveTo>
                    <a:cubicBezTo>
                      <a:pt x="0" y="25987"/>
                      <a:pt x="25987" y="0"/>
                      <a:pt x="58043" y="0"/>
                    </a:cubicBezTo>
                    <a:lnTo>
                      <a:pt x="1515465" y="0"/>
                    </a:lnTo>
                    <a:cubicBezTo>
                      <a:pt x="1547521" y="0"/>
                      <a:pt x="1573508" y="25987"/>
                      <a:pt x="1573508" y="58043"/>
                    </a:cubicBezTo>
                    <a:lnTo>
                      <a:pt x="1573508" y="522386"/>
                    </a:lnTo>
                    <a:cubicBezTo>
                      <a:pt x="1573508" y="554442"/>
                      <a:pt x="1547521" y="580429"/>
                      <a:pt x="1515465" y="580429"/>
                    </a:cubicBezTo>
                    <a:lnTo>
                      <a:pt x="58043" y="580429"/>
                    </a:lnTo>
                    <a:cubicBezTo>
                      <a:pt x="25987" y="580429"/>
                      <a:pt x="0" y="554442"/>
                      <a:pt x="0" y="522386"/>
                    </a:cubicBezTo>
                    <a:lnTo>
                      <a:pt x="0" y="58043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solidFill>
                  <a:sysClr val="windowText" lastClr="000000">
                    <a:shade val="80000"/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  <p:txBody>
              <a:bodyPr spcFirstLastPara="0" vert="horz" wrap="square" lIns="85580" tIns="85580" rIns="85580" bIns="85580" numCol="1" spcCol="1270" anchor="ctr" anchorCtr="0">
                <a:noAutofit/>
              </a:bodyPr>
              <a:lstStyle/>
              <a:p>
                <a:pPr marL="0" marR="0" lvl="0" indent="0" algn="ctr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7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Segoe UI"/>
                    <a:ea typeface="游ゴシック" panose="020B0400000000000000" pitchFamily="50" charset="-128"/>
                    <a:cs typeface="+mn-cs"/>
                  </a:rPr>
                  <a:t>Signal extraction</a:t>
                </a:r>
                <a:endParaRPr kumimoji="0" lang="ja-JP" altLang="en-US" sz="17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430" name="フリーフォーム 429"/>
              <p:cNvSpPr/>
              <p:nvPr/>
            </p:nvSpPr>
            <p:spPr>
              <a:xfrm>
                <a:off x="1288918" y="3881240"/>
                <a:ext cx="261193" cy="217661"/>
              </a:xfrm>
              <a:custGeom>
                <a:avLst/>
                <a:gdLst>
                  <a:gd name="connsiteX0" fmla="*/ 0 w 217661"/>
                  <a:gd name="connsiteY0" fmla="*/ 52239 h 261193"/>
                  <a:gd name="connsiteX1" fmla="*/ 108831 w 217661"/>
                  <a:gd name="connsiteY1" fmla="*/ 52239 h 261193"/>
                  <a:gd name="connsiteX2" fmla="*/ 108831 w 217661"/>
                  <a:gd name="connsiteY2" fmla="*/ 0 h 261193"/>
                  <a:gd name="connsiteX3" fmla="*/ 217661 w 217661"/>
                  <a:gd name="connsiteY3" fmla="*/ 130597 h 261193"/>
                  <a:gd name="connsiteX4" fmla="*/ 108831 w 217661"/>
                  <a:gd name="connsiteY4" fmla="*/ 261193 h 261193"/>
                  <a:gd name="connsiteX5" fmla="*/ 108831 w 217661"/>
                  <a:gd name="connsiteY5" fmla="*/ 208954 h 261193"/>
                  <a:gd name="connsiteX6" fmla="*/ 0 w 217661"/>
                  <a:gd name="connsiteY6" fmla="*/ 208954 h 261193"/>
                  <a:gd name="connsiteX7" fmla="*/ 0 w 217661"/>
                  <a:gd name="connsiteY7" fmla="*/ 52239 h 26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7661" h="261193">
                    <a:moveTo>
                      <a:pt x="174128" y="1"/>
                    </a:moveTo>
                    <a:lnTo>
                      <a:pt x="174128" y="130597"/>
                    </a:lnTo>
                    <a:lnTo>
                      <a:pt x="217661" y="130597"/>
                    </a:lnTo>
                    <a:lnTo>
                      <a:pt x="108830" y="261192"/>
                    </a:lnTo>
                    <a:lnTo>
                      <a:pt x="0" y="130597"/>
                    </a:lnTo>
                    <a:lnTo>
                      <a:pt x="43533" y="130597"/>
                    </a:lnTo>
                    <a:lnTo>
                      <a:pt x="43533" y="1"/>
                    </a:lnTo>
                    <a:lnTo>
                      <a:pt x="174128" y="1"/>
                    </a:lnTo>
                    <a:close/>
                  </a:path>
                </a:pathLst>
              </a:custGeom>
              <a:solidFill>
                <a:srgbClr val="AAAAAA"/>
              </a:solidFill>
              <a:ln>
                <a:noFill/>
              </a:ln>
              <a:effectLst/>
            </p:spPr>
            <p:txBody>
              <a:bodyPr spcFirstLastPara="0" vert="horz" wrap="square" lIns="52239" tIns="0" rIns="52239" bIns="65298" numCol="1" spcCol="1270" anchor="ctr" anchorCtr="0">
                <a:noAutofit/>
              </a:bodyPr>
              <a:lstStyle/>
              <a:p>
                <a:pPr marL="0" marR="0" lvl="0" indent="0" algn="ctr" defTabSz="6223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700" b="0" i="0" u="none" strike="noStrike" kern="0" cap="none" spc="0" normalizeH="0" baseline="0" noProof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431" name="フリーフォーム 430"/>
              <p:cNvSpPr/>
              <p:nvPr/>
            </p:nvSpPr>
            <p:spPr>
              <a:xfrm>
                <a:off x="632760" y="4135178"/>
                <a:ext cx="1573508" cy="580429"/>
              </a:xfrm>
              <a:custGeom>
                <a:avLst/>
                <a:gdLst>
                  <a:gd name="connsiteX0" fmla="*/ 0 w 1573508"/>
                  <a:gd name="connsiteY0" fmla="*/ 58043 h 580429"/>
                  <a:gd name="connsiteX1" fmla="*/ 58043 w 1573508"/>
                  <a:gd name="connsiteY1" fmla="*/ 0 h 580429"/>
                  <a:gd name="connsiteX2" fmla="*/ 1515465 w 1573508"/>
                  <a:gd name="connsiteY2" fmla="*/ 0 h 580429"/>
                  <a:gd name="connsiteX3" fmla="*/ 1573508 w 1573508"/>
                  <a:gd name="connsiteY3" fmla="*/ 58043 h 580429"/>
                  <a:gd name="connsiteX4" fmla="*/ 1573508 w 1573508"/>
                  <a:gd name="connsiteY4" fmla="*/ 522386 h 580429"/>
                  <a:gd name="connsiteX5" fmla="*/ 1515465 w 1573508"/>
                  <a:gd name="connsiteY5" fmla="*/ 580429 h 580429"/>
                  <a:gd name="connsiteX6" fmla="*/ 58043 w 1573508"/>
                  <a:gd name="connsiteY6" fmla="*/ 580429 h 580429"/>
                  <a:gd name="connsiteX7" fmla="*/ 0 w 1573508"/>
                  <a:gd name="connsiteY7" fmla="*/ 522386 h 580429"/>
                  <a:gd name="connsiteX8" fmla="*/ 0 w 1573508"/>
                  <a:gd name="connsiteY8" fmla="*/ 58043 h 580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73508" h="580429">
                    <a:moveTo>
                      <a:pt x="0" y="58043"/>
                    </a:moveTo>
                    <a:cubicBezTo>
                      <a:pt x="0" y="25987"/>
                      <a:pt x="25987" y="0"/>
                      <a:pt x="58043" y="0"/>
                    </a:cubicBezTo>
                    <a:lnTo>
                      <a:pt x="1515465" y="0"/>
                    </a:lnTo>
                    <a:cubicBezTo>
                      <a:pt x="1547521" y="0"/>
                      <a:pt x="1573508" y="25987"/>
                      <a:pt x="1573508" y="58043"/>
                    </a:cubicBezTo>
                    <a:lnTo>
                      <a:pt x="1573508" y="522386"/>
                    </a:lnTo>
                    <a:cubicBezTo>
                      <a:pt x="1573508" y="554442"/>
                      <a:pt x="1547521" y="580429"/>
                      <a:pt x="1515465" y="580429"/>
                    </a:cubicBezTo>
                    <a:lnTo>
                      <a:pt x="58043" y="580429"/>
                    </a:lnTo>
                    <a:cubicBezTo>
                      <a:pt x="25987" y="580429"/>
                      <a:pt x="0" y="554442"/>
                      <a:pt x="0" y="522386"/>
                    </a:cubicBezTo>
                    <a:lnTo>
                      <a:pt x="0" y="58043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12700" cap="flat" cmpd="sng" algn="ctr">
                <a:solidFill>
                  <a:sysClr val="windowText" lastClr="000000">
                    <a:shade val="80000"/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  <p:txBody>
              <a:bodyPr spcFirstLastPara="0" vert="horz" wrap="square" lIns="85580" tIns="85580" rIns="85580" bIns="85580" numCol="1" spcCol="1270" anchor="ctr" anchorCtr="0">
                <a:noAutofit/>
              </a:bodyPr>
              <a:lstStyle/>
              <a:p>
                <a:pPr marL="0" marR="0" lvl="0" indent="0" algn="ctr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7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Segoe UI"/>
                    <a:ea typeface="游ゴシック" panose="020B0400000000000000" pitchFamily="50" charset="-128"/>
                    <a:cs typeface="+mn-cs"/>
                  </a:rPr>
                  <a:t>Candidate HR estimation</a:t>
                </a:r>
                <a:endParaRPr kumimoji="0" lang="ja-JP" altLang="en-US" sz="17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432" name="フリーフォーム 431"/>
              <p:cNvSpPr/>
              <p:nvPr/>
            </p:nvSpPr>
            <p:spPr>
              <a:xfrm>
                <a:off x="1288918" y="4751885"/>
                <a:ext cx="261193" cy="217661"/>
              </a:xfrm>
              <a:custGeom>
                <a:avLst/>
                <a:gdLst>
                  <a:gd name="connsiteX0" fmla="*/ 0 w 217661"/>
                  <a:gd name="connsiteY0" fmla="*/ 52239 h 261193"/>
                  <a:gd name="connsiteX1" fmla="*/ 108831 w 217661"/>
                  <a:gd name="connsiteY1" fmla="*/ 52239 h 261193"/>
                  <a:gd name="connsiteX2" fmla="*/ 108831 w 217661"/>
                  <a:gd name="connsiteY2" fmla="*/ 0 h 261193"/>
                  <a:gd name="connsiteX3" fmla="*/ 217661 w 217661"/>
                  <a:gd name="connsiteY3" fmla="*/ 130597 h 261193"/>
                  <a:gd name="connsiteX4" fmla="*/ 108831 w 217661"/>
                  <a:gd name="connsiteY4" fmla="*/ 261193 h 261193"/>
                  <a:gd name="connsiteX5" fmla="*/ 108831 w 217661"/>
                  <a:gd name="connsiteY5" fmla="*/ 208954 h 261193"/>
                  <a:gd name="connsiteX6" fmla="*/ 0 w 217661"/>
                  <a:gd name="connsiteY6" fmla="*/ 208954 h 261193"/>
                  <a:gd name="connsiteX7" fmla="*/ 0 w 217661"/>
                  <a:gd name="connsiteY7" fmla="*/ 52239 h 26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7661" h="261193">
                    <a:moveTo>
                      <a:pt x="174128" y="1"/>
                    </a:moveTo>
                    <a:lnTo>
                      <a:pt x="174128" y="130597"/>
                    </a:lnTo>
                    <a:lnTo>
                      <a:pt x="217661" y="130597"/>
                    </a:lnTo>
                    <a:lnTo>
                      <a:pt x="108830" y="261192"/>
                    </a:lnTo>
                    <a:lnTo>
                      <a:pt x="0" y="130597"/>
                    </a:lnTo>
                    <a:lnTo>
                      <a:pt x="43533" y="130597"/>
                    </a:lnTo>
                    <a:lnTo>
                      <a:pt x="43533" y="1"/>
                    </a:lnTo>
                    <a:lnTo>
                      <a:pt x="174128" y="1"/>
                    </a:lnTo>
                    <a:close/>
                  </a:path>
                </a:pathLst>
              </a:custGeom>
              <a:solidFill>
                <a:sysClr val="windowText" lastClr="000000">
                  <a:tint val="60000"/>
                  <a:hueOff val="0"/>
                  <a:satOff val="0"/>
                  <a:lumOff val="0"/>
                  <a:alphaOff val="0"/>
                </a:sysClr>
              </a:solidFill>
              <a:ln>
                <a:noFill/>
              </a:ln>
              <a:effectLst/>
            </p:spPr>
            <p:txBody>
              <a:bodyPr spcFirstLastPara="0" vert="horz" wrap="square" lIns="52239" tIns="0" rIns="52239" bIns="65298" numCol="1" spcCol="1270" anchor="ctr" anchorCtr="0">
                <a:noAutofit/>
              </a:bodyPr>
              <a:lstStyle/>
              <a:p>
                <a:pPr marL="0" marR="0" lvl="0" indent="0" algn="ctr" defTabSz="6223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700" b="0" i="0" u="none" strike="noStrike" kern="0" cap="none" spc="0" normalizeH="0" baseline="0" noProof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433" name="フリーフォーム 432"/>
              <p:cNvSpPr/>
              <p:nvPr/>
            </p:nvSpPr>
            <p:spPr>
              <a:xfrm>
                <a:off x="632760" y="5005823"/>
                <a:ext cx="1573508" cy="580429"/>
              </a:xfrm>
              <a:custGeom>
                <a:avLst/>
                <a:gdLst>
                  <a:gd name="connsiteX0" fmla="*/ 0 w 1573508"/>
                  <a:gd name="connsiteY0" fmla="*/ 58043 h 580429"/>
                  <a:gd name="connsiteX1" fmla="*/ 58043 w 1573508"/>
                  <a:gd name="connsiteY1" fmla="*/ 0 h 580429"/>
                  <a:gd name="connsiteX2" fmla="*/ 1515465 w 1573508"/>
                  <a:gd name="connsiteY2" fmla="*/ 0 h 580429"/>
                  <a:gd name="connsiteX3" fmla="*/ 1573508 w 1573508"/>
                  <a:gd name="connsiteY3" fmla="*/ 58043 h 580429"/>
                  <a:gd name="connsiteX4" fmla="*/ 1573508 w 1573508"/>
                  <a:gd name="connsiteY4" fmla="*/ 522386 h 580429"/>
                  <a:gd name="connsiteX5" fmla="*/ 1515465 w 1573508"/>
                  <a:gd name="connsiteY5" fmla="*/ 580429 h 580429"/>
                  <a:gd name="connsiteX6" fmla="*/ 58043 w 1573508"/>
                  <a:gd name="connsiteY6" fmla="*/ 580429 h 580429"/>
                  <a:gd name="connsiteX7" fmla="*/ 0 w 1573508"/>
                  <a:gd name="connsiteY7" fmla="*/ 522386 h 580429"/>
                  <a:gd name="connsiteX8" fmla="*/ 0 w 1573508"/>
                  <a:gd name="connsiteY8" fmla="*/ 58043 h 580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73508" h="580429">
                    <a:moveTo>
                      <a:pt x="0" y="58043"/>
                    </a:moveTo>
                    <a:cubicBezTo>
                      <a:pt x="0" y="25987"/>
                      <a:pt x="25987" y="0"/>
                      <a:pt x="58043" y="0"/>
                    </a:cubicBezTo>
                    <a:lnTo>
                      <a:pt x="1515465" y="0"/>
                    </a:lnTo>
                    <a:cubicBezTo>
                      <a:pt x="1547521" y="0"/>
                      <a:pt x="1573508" y="25987"/>
                      <a:pt x="1573508" y="58043"/>
                    </a:cubicBezTo>
                    <a:lnTo>
                      <a:pt x="1573508" y="522386"/>
                    </a:lnTo>
                    <a:cubicBezTo>
                      <a:pt x="1573508" y="554442"/>
                      <a:pt x="1547521" y="580429"/>
                      <a:pt x="1515465" y="580429"/>
                    </a:cubicBezTo>
                    <a:lnTo>
                      <a:pt x="58043" y="580429"/>
                    </a:lnTo>
                    <a:cubicBezTo>
                      <a:pt x="25987" y="580429"/>
                      <a:pt x="0" y="554442"/>
                      <a:pt x="0" y="522386"/>
                    </a:cubicBezTo>
                    <a:lnTo>
                      <a:pt x="0" y="58043"/>
                    </a:lnTo>
                    <a:close/>
                  </a:path>
                </a:pathLst>
              </a:custGeom>
              <a:solidFill>
                <a:schemeClr val="bg1"/>
              </a:solidFill>
              <a:ln w="12700" cap="flat" cmpd="sng" algn="ctr">
                <a:solidFill>
                  <a:sysClr val="windowText" lastClr="000000">
                    <a:shade val="80000"/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  <p:txBody>
              <a:bodyPr spcFirstLastPara="0" vert="horz" wrap="square" lIns="85580" tIns="85580" rIns="85580" bIns="85580" numCol="1" spcCol="1270" anchor="ctr" anchorCtr="0">
                <a:noAutofit/>
              </a:bodyPr>
              <a:lstStyle/>
              <a:p>
                <a:pPr marL="0" marR="0" lvl="0" indent="0" algn="ctr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7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Segoe UI"/>
                    <a:ea typeface="游ゴシック" panose="020B0400000000000000" pitchFamily="50" charset="-128"/>
                    <a:cs typeface="+mn-cs"/>
                  </a:rPr>
                  <a:t>Histogram voting</a:t>
                </a:r>
                <a:endParaRPr kumimoji="0" lang="ja-JP" altLang="en-US" sz="17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sp>
          <p:nvSpPr>
            <p:cNvPr id="423" name="フリーフォーム 422"/>
            <p:cNvSpPr/>
            <p:nvPr/>
          </p:nvSpPr>
          <p:spPr>
            <a:xfrm>
              <a:off x="1294320" y="5627543"/>
              <a:ext cx="261193" cy="217661"/>
            </a:xfrm>
            <a:custGeom>
              <a:avLst/>
              <a:gdLst>
                <a:gd name="connsiteX0" fmla="*/ 0 w 217661"/>
                <a:gd name="connsiteY0" fmla="*/ 52239 h 261193"/>
                <a:gd name="connsiteX1" fmla="*/ 108831 w 217661"/>
                <a:gd name="connsiteY1" fmla="*/ 52239 h 261193"/>
                <a:gd name="connsiteX2" fmla="*/ 108831 w 217661"/>
                <a:gd name="connsiteY2" fmla="*/ 0 h 261193"/>
                <a:gd name="connsiteX3" fmla="*/ 217661 w 217661"/>
                <a:gd name="connsiteY3" fmla="*/ 130597 h 261193"/>
                <a:gd name="connsiteX4" fmla="*/ 108831 w 217661"/>
                <a:gd name="connsiteY4" fmla="*/ 261193 h 261193"/>
                <a:gd name="connsiteX5" fmla="*/ 108831 w 217661"/>
                <a:gd name="connsiteY5" fmla="*/ 208954 h 261193"/>
                <a:gd name="connsiteX6" fmla="*/ 0 w 217661"/>
                <a:gd name="connsiteY6" fmla="*/ 208954 h 261193"/>
                <a:gd name="connsiteX7" fmla="*/ 0 w 217661"/>
                <a:gd name="connsiteY7" fmla="*/ 52239 h 26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7661" h="261193">
                  <a:moveTo>
                    <a:pt x="174128" y="1"/>
                  </a:moveTo>
                  <a:lnTo>
                    <a:pt x="174128" y="130597"/>
                  </a:lnTo>
                  <a:lnTo>
                    <a:pt x="217661" y="130597"/>
                  </a:lnTo>
                  <a:lnTo>
                    <a:pt x="108830" y="261192"/>
                  </a:lnTo>
                  <a:lnTo>
                    <a:pt x="0" y="130597"/>
                  </a:lnTo>
                  <a:lnTo>
                    <a:pt x="43533" y="130597"/>
                  </a:lnTo>
                  <a:lnTo>
                    <a:pt x="43533" y="1"/>
                  </a:lnTo>
                  <a:lnTo>
                    <a:pt x="174128" y="1"/>
                  </a:lnTo>
                  <a:close/>
                </a:path>
              </a:pathLst>
            </a:custGeom>
            <a:solidFill>
              <a:sysClr val="windowText" lastClr="000000">
                <a:tint val="60000"/>
                <a:hueOff val="0"/>
                <a:satOff val="0"/>
                <a:lumOff val="0"/>
                <a:alphaOff val="0"/>
              </a:sysClr>
            </a:solidFill>
            <a:ln>
              <a:noFill/>
            </a:ln>
            <a:effectLst/>
          </p:spPr>
          <p:txBody>
            <a:bodyPr spcFirstLastPara="0" vert="horz" wrap="square" lIns="52239" tIns="0" rIns="52239" bIns="65298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700" b="0" i="0" u="none" strike="noStrike" kern="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24" name="フリーフォーム 423"/>
            <p:cNvSpPr/>
            <p:nvPr/>
          </p:nvSpPr>
          <p:spPr>
            <a:xfrm>
              <a:off x="638162" y="5881481"/>
              <a:ext cx="1573508" cy="580429"/>
            </a:xfrm>
            <a:custGeom>
              <a:avLst/>
              <a:gdLst>
                <a:gd name="connsiteX0" fmla="*/ 0 w 1573508"/>
                <a:gd name="connsiteY0" fmla="*/ 58043 h 580429"/>
                <a:gd name="connsiteX1" fmla="*/ 58043 w 1573508"/>
                <a:gd name="connsiteY1" fmla="*/ 0 h 580429"/>
                <a:gd name="connsiteX2" fmla="*/ 1515465 w 1573508"/>
                <a:gd name="connsiteY2" fmla="*/ 0 h 580429"/>
                <a:gd name="connsiteX3" fmla="*/ 1573508 w 1573508"/>
                <a:gd name="connsiteY3" fmla="*/ 58043 h 580429"/>
                <a:gd name="connsiteX4" fmla="*/ 1573508 w 1573508"/>
                <a:gd name="connsiteY4" fmla="*/ 522386 h 580429"/>
                <a:gd name="connsiteX5" fmla="*/ 1515465 w 1573508"/>
                <a:gd name="connsiteY5" fmla="*/ 580429 h 580429"/>
                <a:gd name="connsiteX6" fmla="*/ 58043 w 1573508"/>
                <a:gd name="connsiteY6" fmla="*/ 580429 h 580429"/>
                <a:gd name="connsiteX7" fmla="*/ 0 w 1573508"/>
                <a:gd name="connsiteY7" fmla="*/ 522386 h 580429"/>
                <a:gd name="connsiteX8" fmla="*/ 0 w 1573508"/>
                <a:gd name="connsiteY8" fmla="*/ 58043 h 58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3508" h="580429">
                  <a:moveTo>
                    <a:pt x="0" y="58043"/>
                  </a:moveTo>
                  <a:cubicBezTo>
                    <a:pt x="0" y="25987"/>
                    <a:pt x="25987" y="0"/>
                    <a:pt x="58043" y="0"/>
                  </a:cubicBezTo>
                  <a:lnTo>
                    <a:pt x="1515465" y="0"/>
                  </a:lnTo>
                  <a:cubicBezTo>
                    <a:pt x="1547521" y="0"/>
                    <a:pt x="1573508" y="25987"/>
                    <a:pt x="1573508" y="58043"/>
                  </a:cubicBezTo>
                  <a:lnTo>
                    <a:pt x="1573508" y="522386"/>
                  </a:lnTo>
                  <a:cubicBezTo>
                    <a:pt x="1573508" y="554442"/>
                    <a:pt x="1547521" y="580429"/>
                    <a:pt x="1515465" y="580429"/>
                  </a:cubicBezTo>
                  <a:lnTo>
                    <a:pt x="58043" y="580429"/>
                  </a:lnTo>
                  <a:cubicBezTo>
                    <a:pt x="25987" y="580429"/>
                    <a:pt x="0" y="554442"/>
                    <a:pt x="0" y="522386"/>
                  </a:cubicBezTo>
                  <a:lnTo>
                    <a:pt x="0" y="58043"/>
                  </a:lnTo>
                  <a:close/>
                </a:path>
              </a:pathLst>
            </a:cu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spcFirstLastPara="0" vert="horz" wrap="square" lIns="85580" tIns="85580" rIns="85580" bIns="85580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7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 panose="020B0400000000000000" pitchFamily="50" charset="-128"/>
                  <a:cs typeface="+mn-cs"/>
                </a:rPr>
                <a:t>Estimated HR</a:t>
              </a:r>
              <a:endParaRPr kumimoji="0" lang="ja-JP" alt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endParaRPr>
            </a:p>
          </p:txBody>
        </p:sp>
      </p:grpSp>
      <p:cxnSp>
        <p:nvCxnSpPr>
          <p:cNvPr id="436" name="直線矢印コネクタ 435"/>
          <p:cNvCxnSpPr>
            <a:cxnSpLocks/>
          </p:cNvCxnSpPr>
          <p:nvPr/>
        </p:nvCxnSpPr>
        <p:spPr>
          <a:xfrm flipV="1">
            <a:off x="3377818" y="4979044"/>
            <a:ext cx="1307779" cy="156665"/>
          </a:xfrm>
          <a:prstGeom prst="straightConnector1">
            <a:avLst/>
          </a:prstGeom>
          <a:noFill/>
          <a:ln w="19050" cap="flat" cmpd="sng" algn="ctr">
            <a:solidFill>
              <a:srgbClr val="009900"/>
            </a:solidFill>
            <a:prstDash val="solid"/>
            <a:miter lim="800000"/>
            <a:tailEnd type="stealth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7574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図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247" y="4479732"/>
            <a:ext cx="1918769" cy="1439078"/>
          </a:xfrm>
          <a:prstGeom prst="rect">
            <a:avLst/>
          </a:prstGeom>
        </p:spPr>
      </p:pic>
      <p:cxnSp>
        <p:nvCxnSpPr>
          <p:cNvPr id="59" name="直線コネクタ 58"/>
          <p:cNvCxnSpPr/>
          <p:nvPr/>
        </p:nvCxnSpPr>
        <p:spPr>
          <a:xfrm>
            <a:off x="6953816" y="5045417"/>
            <a:ext cx="435450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60" name="直線コネクタ 59"/>
          <p:cNvCxnSpPr/>
          <p:nvPr/>
        </p:nvCxnSpPr>
        <p:spPr>
          <a:xfrm flipV="1">
            <a:off x="7392804" y="5045417"/>
            <a:ext cx="0" cy="697593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61" name="直線コネクタ 60"/>
          <p:cNvCxnSpPr/>
          <p:nvPr/>
        </p:nvCxnSpPr>
        <p:spPr>
          <a:xfrm>
            <a:off x="7074235" y="5162579"/>
            <a:ext cx="690786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62" name="直線コネクタ 61"/>
          <p:cNvCxnSpPr/>
          <p:nvPr/>
        </p:nvCxnSpPr>
        <p:spPr>
          <a:xfrm flipV="1">
            <a:off x="7765021" y="5162579"/>
            <a:ext cx="0" cy="580431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テキスト ボックス 62"/>
              <p:cNvSpPr txBox="1"/>
              <p:nvPr/>
            </p:nvSpPr>
            <p:spPr>
              <a:xfrm>
                <a:off x="7716155" y="5029994"/>
                <a:ext cx="5275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1" lang="en-US" altLang="ja-JP" sz="1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𝐕</m:t>
                          </m:r>
                        </m:e>
                        <m:sub>
                          <m:r>
                            <a:rPr kumimoji="1" lang="en-US" altLang="ja-JP" sz="1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kumimoji="1" lang="ja-JP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/>
                  <a:cs typeface="+mn-cs"/>
                </a:endParaRPr>
              </a:p>
            </p:txBody>
          </p:sp>
        </mc:Choice>
        <mc:Fallback xmlns="">
          <p:sp>
            <p:nvSpPr>
              <p:cNvPr id="63" name="テキスト ボックス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6155" y="5029994"/>
                <a:ext cx="527535" cy="33855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テキスト ボックス 63"/>
              <p:cNvSpPr txBox="1"/>
              <p:nvPr/>
            </p:nvSpPr>
            <p:spPr>
              <a:xfrm>
                <a:off x="7237470" y="4676084"/>
                <a:ext cx="52511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1" lang="en-US" altLang="ja-JP" sz="1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𝐕</m:t>
                          </m:r>
                        </m:e>
                        <m:sub>
                          <m:r>
                            <a:rPr kumimoji="1" lang="en-US" altLang="ja-JP" sz="1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kumimoji="1" lang="ja-JP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/>
                  <a:cs typeface="+mn-cs"/>
                </a:endParaRPr>
              </a:p>
            </p:txBody>
          </p:sp>
        </mc:Choice>
        <mc:Fallback xmlns="">
          <p:sp>
            <p:nvSpPr>
              <p:cNvPr id="64" name="テキスト ボックス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7470" y="4676084"/>
                <a:ext cx="525115" cy="33855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Histogram voting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283688" y="1213528"/>
            <a:ext cx="1927982" cy="4938168"/>
            <a:chOff x="632760" y="1523742"/>
            <a:chExt cx="1578910" cy="4938168"/>
          </a:xfrm>
        </p:grpSpPr>
        <p:grpSp>
          <p:nvGrpSpPr>
            <p:cNvPr id="5" name="グループ化 4"/>
            <p:cNvGrpSpPr/>
            <p:nvPr/>
          </p:nvGrpSpPr>
          <p:grpSpPr>
            <a:xfrm>
              <a:off x="632760" y="1523742"/>
              <a:ext cx="1573508" cy="4063007"/>
              <a:chOff x="632760" y="1523245"/>
              <a:chExt cx="1573508" cy="4063007"/>
            </a:xfrm>
          </p:grpSpPr>
          <p:sp>
            <p:nvSpPr>
              <p:cNvPr id="8" name="フリーフォーム 7"/>
              <p:cNvSpPr/>
              <p:nvPr/>
            </p:nvSpPr>
            <p:spPr>
              <a:xfrm>
                <a:off x="632760" y="1523245"/>
                <a:ext cx="1573508" cy="580429"/>
              </a:xfrm>
              <a:custGeom>
                <a:avLst/>
                <a:gdLst>
                  <a:gd name="connsiteX0" fmla="*/ 0 w 1573508"/>
                  <a:gd name="connsiteY0" fmla="*/ 58043 h 580429"/>
                  <a:gd name="connsiteX1" fmla="*/ 58043 w 1573508"/>
                  <a:gd name="connsiteY1" fmla="*/ 0 h 580429"/>
                  <a:gd name="connsiteX2" fmla="*/ 1515465 w 1573508"/>
                  <a:gd name="connsiteY2" fmla="*/ 0 h 580429"/>
                  <a:gd name="connsiteX3" fmla="*/ 1573508 w 1573508"/>
                  <a:gd name="connsiteY3" fmla="*/ 58043 h 580429"/>
                  <a:gd name="connsiteX4" fmla="*/ 1573508 w 1573508"/>
                  <a:gd name="connsiteY4" fmla="*/ 522386 h 580429"/>
                  <a:gd name="connsiteX5" fmla="*/ 1515465 w 1573508"/>
                  <a:gd name="connsiteY5" fmla="*/ 580429 h 580429"/>
                  <a:gd name="connsiteX6" fmla="*/ 58043 w 1573508"/>
                  <a:gd name="connsiteY6" fmla="*/ 580429 h 580429"/>
                  <a:gd name="connsiteX7" fmla="*/ 0 w 1573508"/>
                  <a:gd name="connsiteY7" fmla="*/ 522386 h 580429"/>
                  <a:gd name="connsiteX8" fmla="*/ 0 w 1573508"/>
                  <a:gd name="connsiteY8" fmla="*/ 58043 h 580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73508" h="580429">
                    <a:moveTo>
                      <a:pt x="0" y="58043"/>
                    </a:moveTo>
                    <a:cubicBezTo>
                      <a:pt x="0" y="25987"/>
                      <a:pt x="25987" y="0"/>
                      <a:pt x="58043" y="0"/>
                    </a:cubicBezTo>
                    <a:lnTo>
                      <a:pt x="1515465" y="0"/>
                    </a:lnTo>
                    <a:cubicBezTo>
                      <a:pt x="1547521" y="0"/>
                      <a:pt x="1573508" y="25987"/>
                      <a:pt x="1573508" y="58043"/>
                    </a:cubicBezTo>
                    <a:lnTo>
                      <a:pt x="1573508" y="522386"/>
                    </a:lnTo>
                    <a:cubicBezTo>
                      <a:pt x="1573508" y="554442"/>
                      <a:pt x="1547521" y="580429"/>
                      <a:pt x="1515465" y="580429"/>
                    </a:cubicBezTo>
                    <a:lnTo>
                      <a:pt x="58043" y="580429"/>
                    </a:lnTo>
                    <a:cubicBezTo>
                      <a:pt x="25987" y="580429"/>
                      <a:pt x="0" y="554442"/>
                      <a:pt x="0" y="522386"/>
                    </a:cubicBezTo>
                    <a:lnTo>
                      <a:pt x="0" y="58043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spcFirstLastPara="0" vert="horz" wrap="square" lIns="85580" tIns="85580" rIns="85580" bIns="85580" numCol="1" spcCol="1270" anchor="ctr" anchorCtr="0">
                <a:noAutofit/>
              </a:bodyPr>
              <a:lstStyle/>
              <a:p>
                <a:pPr marL="0" marR="0" lvl="0" indent="0" algn="ctr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7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Segoe UI"/>
                    <a:ea typeface="游ゴシック" panose="020B0400000000000000" pitchFamily="50" charset="-128"/>
                    <a:cs typeface="+mn-cs"/>
                  </a:rPr>
                  <a:t>RGB-NIR video</a:t>
                </a:r>
                <a:endParaRPr kumimoji="0" lang="ja-JP" altLang="en-US" sz="17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9" name="フリーフォーム 8"/>
              <p:cNvSpPr/>
              <p:nvPr/>
            </p:nvSpPr>
            <p:spPr>
              <a:xfrm>
                <a:off x="1288918" y="2139951"/>
                <a:ext cx="261193" cy="217661"/>
              </a:xfrm>
              <a:custGeom>
                <a:avLst/>
                <a:gdLst>
                  <a:gd name="connsiteX0" fmla="*/ 0 w 217661"/>
                  <a:gd name="connsiteY0" fmla="*/ 52239 h 261193"/>
                  <a:gd name="connsiteX1" fmla="*/ 108831 w 217661"/>
                  <a:gd name="connsiteY1" fmla="*/ 52239 h 261193"/>
                  <a:gd name="connsiteX2" fmla="*/ 108831 w 217661"/>
                  <a:gd name="connsiteY2" fmla="*/ 0 h 261193"/>
                  <a:gd name="connsiteX3" fmla="*/ 217661 w 217661"/>
                  <a:gd name="connsiteY3" fmla="*/ 130597 h 261193"/>
                  <a:gd name="connsiteX4" fmla="*/ 108831 w 217661"/>
                  <a:gd name="connsiteY4" fmla="*/ 261193 h 261193"/>
                  <a:gd name="connsiteX5" fmla="*/ 108831 w 217661"/>
                  <a:gd name="connsiteY5" fmla="*/ 208954 h 261193"/>
                  <a:gd name="connsiteX6" fmla="*/ 0 w 217661"/>
                  <a:gd name="connsiteY6" fmla="*/ 208954 h 261193"/>
                  <a:gd name="connsiteX7" fmla="*/ 0 w 217661"/>
                  <a:gd name="connsiteY7" fmla="*/ 52239 h 26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7661" h="261193">
                    <a:moveTo>
                      <a:pt x="174128" y="1"/>
                    </a:moveTo>
                    <a:lnTo>
                      <a:pt x="174128" y="130597"/>
                    </a:lnTo>
                    <a:lnTo>
                      <a:pt x="217661" y="130597"/>
                    </a:lnTo>
                    <a:lnTo>
                      <a:pt x="108830" y="261192"/>
                    </a:lnTo>
                    <a:lnTo>
                      <a:pt x="0" y="130597"/>
                    </a:lnTo>
                    <a:lnTo>
                      <a:pt x="43533" y="130597"/>
                    </a:lnTo>
                    <a:lnTo>
                      <a:pt x="43533" y="1"/>
                    </a:lnTo>
                    <a:lnTo>
                      <a:pt x="174128" y="1"/>
                    </a:lnTo>
                    <a:close/>
                  </a:path>
                </a:pathLst>
              </a:custGeom>
              <a:solidFill>
                <a:sysClr val="windowText" lastClr="000000">
                  <a:tint val="60000"/>
                  <a:hueOff val="0"/>
                  <a:satOff val="0"/>
                  <a:lumOff val="0"/>
                  <a:alphaOff val="0"/>
                </a:sysClr>
              </a:solidFill>
              <a:ln>
                <a:noFill/>
              </a:ln>
              <a:effectLst/>
            </p:spPr>
            <p:txBody>
              <a:bodyPr spcFirstLastPara="0" vert="horz" wrap="square" lIns="52239" tIns="0" rIns="52239" bIns="65298" numCol="1" spcCol="1270" anchor="ctr" anchorCtr="0">
                <a:noAutofit/>
              </a:bodyPr>
              <a:lstStyle/>
              <a:p>
                <a:pPr marL="0" marR="0" lvl="0" indent="0" algn="ctr" defTabSz="6223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700" b="0" i="0" u="none" strike="noStrike" kern="0" cap="none" spc="0" normalizeH="0" baseline="0" noProof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0" name="フリーフォーム 9"/>
              <p:cNvSpPr/>
              <p:nvPr/>
            </p:nvSpPr>
            <p:spPr>
              <a:xfrm>
                <a:off x="632760" y="2393889"/>
                <a:ext cx="1573508" cy="580429"/>
              </a:xfrm>
              <a:custGeom>
                <a:avLst/>
                <a:gdLst>
                  <a:gd name="connsiteX0" fmla="*/ 0 w 1573508"/>
                  <a:gd name="connsiteY0" fmla="*/ 58043 h 580429"/>
                  <a:gd name="connsiteX1" fmla="*/ 58043 w 1573508"/>
                  <a:gd name="connsiteY1" fmla="*/ 0 h 580429"/>
                  <a:gd name="connsiteX2" fmla="*/ 1515465 w 1573508"/>
                  <a:gd name="connsiteY2" fmla="*/ 0 h 580429"/>
                  <a:gd name="connsiteX3" fmla="*/ 1573508 w 1573508"/>
                  <a:gd name="connsiteY3" fmla="*/ 58043 h 580429"/>
                  <a:gd name="connsiteX4" fmla="*/ 1573508 w 1573508"/>
                  <a:gd name="connsiteY4" fmla="*/ 522386 h 580429"/>
                  <a:gd name="connsiteX5" fmla="*/ 1515465 w 1573508"/>
                  <a:gd name="connsiteY5" fmla="*/ 580429 h 580429"/>
                  <a:gd name="connsiteX6" fmla="*/ 58043 w 1573508"/>
                  <a:gd name="connsiteY6" fmla="*/ 580429 h 580429"/>
                  <a:gd name="connsiteX7" fmla="*/ 0 w 1573508"/>
                  <a:gd name="connsiteY7" fmla="*/ 522386 h 580429"/>
                  <a:gd name="connsiteX8" fmla="*/ 0 w 1573508"/>
                  <a:gd name="connsiteY8" fmla="*/ 58043 h 580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73508" h="580429">
                    <a:moveTo>
                      <a:pt x="0" y="58043"/>
                    </a:moveTo>
                    <a:cubicBezTo>
                      <a:pt x="0" y="25987"/>
                      <a:pt x="25987" y="0"/>
                      <a:pt x="58043" y="0"/>
                    </a:cubicBezTo>
                    <a:lnTo>
                      <a:pt x="1515465" y="0"/>
                    </a:lnTo>
                    <a:cubicBezTo>
                      <a:pt x="1547521" y="0"/>
                      <a:pt x="1573508" y="25987"/>
                      <a:pt x="1573508" y="58043"/>
                    </a:cubicBezTo>
                    <a:lnTo>
                      <a:pt x="1573508" y="522386"/>
                    </a:lnTo>
                    <a:cubicBezTo>
                      <a:pt x="1573508" y="554442"/>
                      <a:pt x="1547521" y="580429"/>
                      <a:pt x="1515465" y="580429"/>
                    </a:cubicBezTo>
                    <a:lnTo>
                      <a:pt x="58043" y="580429"/>
                    </a:lnTo>
                    <a:cubicBezTo>
                      <a:pt x="25987" y="580429"/>
                      <a:pt x="0" y="554442"/>
                      <a:pt x="0" y="522386"/>
                    </a:cubicBezTo>
                    <a:lnTo>
                      <a:pt x="0" y="58043"/>
                    </a:lnTo>
                    <a:close/>
                  </a:path>
                </a:pathLst>
              </a:custGeom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ln w="12700" cap="flat" cmpd="sng" algn="ctr">
                <a:solidFill>
                  <a:sysClr val="windowText" lastClr="000000">
                    <a:shade val="80000"/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  <p:txBody>
              <a:bodyPr spcFirstLastPara="0" vert="horz" wrap="square" lIns="85580" tIns="85580" rIns="85580" bIns="85580" numCol="1" spcCol="1270" anchor="ctr" anchorCtr="0">
                <a:noAutofit/>
              </a:bodyPr>
              <a:lstStyle/>
              <a:p>
                <a:pPr marL="0" marR="0" lvl="0" indent="0" algn="ctr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7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Segoe UI"/>
                    <a:ea typeface="游ゴシック" panose="020B0400000000000000" pitchFamily="50" charset="-128"/>
                    <a:cs typeface="+mn-cs"/>
                  </a:rPr>
                  <a:t>Face tracking</a:t>
                </a:r>
                <a:endParaRPr kumimoji="0" lang="ja-JP" altLang="en-US" sz="17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1" name="フリーフォーム 10"/>
              <p:cNvSpPr/>
              <p:nvPr/>
            </p:nvSpPr>
            <p:spPr>
              <a:xfrm>
                <a:off x="1288918" y="3010596"/>
                <a:ext cx="261193" cy="217661"/>
              </a:xfrm>
              <a:custGeom>
                <a:avLst/>
                <a:gdLst>
                  <a:gd name="connsiteX0" fmla="*/ 0 w 217661"/>
                  <a:gd name="connsiteY0" fmla="*/ 52239 h 261193"/>
                  <a:gd name="connsiteX1" fmla="*/ 108831 w 217661"/>
                  <a:gd name="connsiteY1" fmla="*/ 52239 h 261193"/>
                  <a:gd name="connsiteX2" fmla="*/ 108831 w 217661"/>
                  <a:gd name="connsiteY2" fmla="*/ 0 h 261193"/>
                  <a:gd name="connsiteX3" fmla="*/ 217661 w 217661"/>
                  <a:gd name="connsiteY3" fmla="*/ 130597 h 261193"/>
                  <a:gd name="connsiteX4" fmla="*/ 108831 w 217661"/>
                  <a:gd name="connsiteY4" fmla="*/ 261193 h 261193"/>
                  <a:gd name="connsiteX5" fmla="*/ 108831 w 217661"/>
                  <a:gd name="connsiteY5" fmla="*/ 208954 h 261193"/>
                  <a:gd name="connsiteX6" fmla="*/ 0 w 217661"/>
                  <a:gd name="connsiteY6" fmla="*/ 208954 h 261193"/>
                  <a:gd name="connsiteX7" fmla="*/ 0 w 217661"/>
                  <a:gd name="connsiteY7" fmla="*/ 52239 h 26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7661" h="261193">
                    <a:moveTo>
                      <a:pt x="174128" y="1"/>
                    </a:moveTo>
                    <a:lnTo>
                      <a:pt x="174128" y="130597"/>
                    </a:lnTo>
                    <a:lnTo>
                      <a:pt x="217661" y="130597"/>
                    </a:lnTo>
                    <a:lnTo>
                      <a:pt x="108830" y="261192"/>
                    </a:lnTo>
                    <a:lnTo>
                      <a:pt x="0" y="130597"/>
                    </a:lnTo>
                    <a:lnTo>
                      <a:pt x="43533" y="130597"/>
                    </a:lnTo>
                    <a:lnTo>
                      <a:pt x="43533" y="1"/>
                    </a:lnTo>
                    <a:lnTo>
                      <a:pt x="174128" y="1"/>
                    </a:lnTo>
                    <a:close/>
                  </a:path>
                </a:pathLst>
              </a:custGeom>
              <a:solidFill>
                <a:sysClr val="windowText" lastClr="000000">
                  <a:tint val="60000"/>
                  <a:hueOff val="0"/>
                  <a:satOff val="0"/>
                  <a:lumOff val="0"/>
                  <a:alphaOff val="0"/>
                </a:sysClr>
              </a:solidFill>
              <a:ln>
                <a:noFill/>
              </a:ln>
              <a:effectLst/>
            </p:spPr>
            <p:txBody>
              <a:bodyPr spcFirstLastPara="0" vert="horz" wrap="square" lIns="52239" tIns="0" rIns="52239" bIns="65298" numCol="1" spcCol="1270" anchor="ctr" anchorCtr="0">
                <a:noAutofit/>
              </a:bodyPr>
              <a:lstStyle/>
              <a:p>
                <a:pPr marL="0" marR="0" lvl="0" indent="0" algn="ctr" defTabSz="6223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700" b="0" i="0" u="none" strike="noStrike" kern="0" cap="none" spc="0" normalizeH="0" baseline="0" noProof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2" name="フリーフォーム 11"/>
              <p:cNvSpPr/>
              <p:nvPr/>
            </p:nvSpPr>
            <p:spPr>
              <a:xfrm>
                <a:off x="632760" y="3264534"/>
                <a:ext cx="1573508" cy="580429"/>
              </a:xfrm>
              <a:custGeom>
                <a:avLst/>
                <a:gdLst>
                  <a:gd name="connsiteX0" fmla="*/ 0 w 1573508"/>
                  <a:gd name="connsiteY0" fmla="*/ 58043 h 580429"/>
                  <a:gd name="connsiteX1" fmla="*/ 58043 w 1573508"/>
                  <a:gd name="connsiteY1" fmla="*/ 0 h 580429"/>
                  <a:gd name="connsiteX2" fmla="*/ 1515465 w 1573508"/>
                  <a:gd name="connsiteY2" fmla="*/ 0 h 580429"/>
                  <a:gd name="connsiteX3" fmla="*/ 1573508 w 1573508"/>
                  <a:gd name="connsiteY3" fmla="*/ 58043 h 580429"/>
                  <a:gd name="connsiteX4" fmla="*/ 1573508 w 1573508"/>
                  <a:gd name="connsiteY4" fmla="*/ 522386 h 580429"/>
                  <a:gd name="connsiteX5" fmla="*/ 1515465 w 1573508"/>
                  <a:gd name="connsiteY5" fmla="*/ 580429 h 580429"/>
                  <a:gd name="connsiteX6" fmla="*/ 58043 w 1573508"/>
                  <a:gd name="connsiteY6" fmla="*/ 580429 h 580429"/>
                  <a:gd name="connsiteX7" fmla="*/ 0 w 1573508"/>
                  <a:gd name="connsiteY7" fmla="*/ 522386 h 580429"/>
                  <a:gd name="connsiteX8" fmla="*/ 0 w 1573508"/>
                  <a:gd name="connsiteY8" fmla="*/ 58043 h 580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73508" h="580429">
                    <a:moveTo>
                      <a:pt x="0" y="58043"/>
                    </a:moveTo>
                    <a:cubicBezTo>
                      <a:pt x="0" y="25987"/>
                      <a:pt x="25987" y="0"/>
                      <a:pt x="58043" y="0"/>
                    </a:cubicBezTo>
                    <a:lnTo>
                      <a:pt x="1515465" y="0"/>
                    </a:lnTo>
                    <a:cubicBezTo>
                      <a:pt x="1547521" y="0"/>
                      <a:pt x="1573508" y="25987"/>
                      <a:pt x="1573508" y="58043"/>
                    </a:cubicBezTo>
                    <a:lnTo>
                      <a:pt x="1573508" y="522386"/>
                    </a:lnTo>
                    <a:cubicBezTo>
                      <a:pt x="1573508" y="554442"/>
                      <a:pt x="1547521" y="580429"/>
                      <a:pt x="1515465" y="580429"/>
                    </a:cubicBezTo>
                    <a:lnTo>
                      <a:pt x="58043" y="580429"/>
                    </a:lnTo>
                    <a:cubicBezTo>
                      <a:pt x="25987" y="580429"/>
                      <a:pt x="0" y="554442"/>
                      <a:pt x="0" y="522386"/>
                    </a:cubicBezTo>
                    <a:lnTo>
                      <a:pt x="0" y="58043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solidFill>
                  <a:sysClr val="windowText" lastClr="000000">
                    <a:shade val="80000"/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  <p:txBody>
              <a:bodyPr spcFirstLastPara="0" vert="horz" wrap="square" lIns="85580" tIns="85580" rIns="85580" bIns="85580" numCol="1" spcCol="1270" anchor="ctr" anchorCtr="0">
                <a:noAutofit/>
              </a:bodyPr>
              <a:lstStyle/>
              <a:p>
                <a:pPr marL="0" marR="0" lvl="0" indent="0" algn="ctr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7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Segoe UI"/>
                    <a:ea typeface="游ゴシック" panose="020B0400000000000000" pitchFamily="50" charset="-128"/>
                    <a:cs typeface="+mn-cs"/>
                  </a:rPr>
                  <a:t>Signal extraction</a:t>
                </a:r>
                <a:endParaRPr kumimoji="0" lang="ja-JP" altLang="en-US" sz="17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3" name="フリーフォーム 12"/>
              <p:cNvSpPr/>
              <p:nvPr/>
            </p:nvSpPr>
            <p:spPr>
              <a:xfrm>
                <a:off x="1288918" y="3881240"/>
                <a:ext cx="261193" cy="217661"/>
              </a:xfrm>
              <a:custGeom>
                <a:avLst/>
                <a:gdLst>
                  <a:gd name="connsiteX0" fmla="*/ 0 w 217661"/>
                  <a:gd name="connsiteY0" fmla="*/ 52239 h 261193"/>
                  <a:gd name="connsiteX1" fmla="*/ 108831 w 217661"/>
                  <a:gd name="connsiteY1" fmla="*/ 52239 h 261193"/>
                  <a:gd name="connsiteX2" fmla="*/ 108831 w 217661"/>
                  <a:gd name="connsiteY2" fmla="*/ 0 h 261193"/>
                  <a:gd name="connsiteX3" fmla="*/ 217661 w 217661"/>
                  <a:gd name="connsiteY3" fmla="*/ 130597 h 261193"/>
                  <a:gd name="connsiteX4" fmla="*/ 108831 w 217661"/>
                  <a:gd name="connsiteY4" fmla="*/ 261193 h 261193"/>
                  <a:gd name="connsiteX5" fmla="*/ 108831 w 217661"/>
                  <a:gd name="connsiteY5" fmla="*/ 208954 h 261193"/>
                  <a:gd name="connsiteX6" fmla="*/ 0 w 217661"/>
                  <a:gd name="connsiteY6" fmla="*/ 208954 h 261193"/>
                  <a:gd name="connsiteX7" fmla="*/ 0 w 217661"/>
                  <a:gd name="connsiteY7" fmla="*/ 52239 h 26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7661" h="261193">
                    <a:moveTo>
                      <a:pt x="174128" y="1"/>
                    </a:moveTo>
                    <a:lnTo>
                      <a:pt x="174128" y="130597"/>
                    </a:lnTo>
                    <a:lnTo>
                      <a:pt x="217661" y="130597"/>
                    </a:lnTo>
                    <a:lnTo>
                      <a:pt x="108830" y="261192"/>
                    </a:lnTo>
                    <a:lnTo>
                      <a:pt x="0" y="130597"/>
                    </a:lnTo>
                    <a:lnTo>
                      <a:pt x="43533" y="130597"/>
                    </a:lnTo>
                    <a:lnTo>
                      <a:pt x="43533" y="1"/>
                    </a:lnTo>
                    <a:lnTo>
                      <a:pt x="174128" y="1"/>
                    </a:lnTo>
                    <a:close/>
                  </a:path>
                </a:pathLst>
              </a:custGeom>
              <a:solidFill>
                <a:srgbClr val="AAAAAA"/>
              </a:solidFill>
              <a:ln>
                <a:noFill/>
              </a:ln>
              <a:effectLst/>
            </p:spPr>
            <p:txBody>
              <a:bodyPr spcFirstLastPara="0" vert="horz" wrap="square" lIns="52239" tIns="0" rIns="52239" bIns="65298" numCol="1" spcCol="1270" anchor="ctr" anchorCtr="0">
                <a:noAutofit/>
              </a:bodyPr>
              <a:lstStyle/>
              <a:p>
                <a:pPr marL="0" marR="0" lvl="0" indent="0" algn="ctr" defTabSz="6223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700" b="0" i="0" u="none" strike="noStrike" kern="0" cap="none" spc="0" normalizeH="0" baseline="0" noProof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4" name="フリーフォーム 13"/>
              <p:cNvSpPr/>
              <p:nvPr/>
            </p:nvSpPr>
            <p:spPr>
              <a:xfrm>
                <a:off x="632760" y="4135178"/>
                <a:ext cx="1573508" cy="580429"/>
              </a:xfrm>
              <a:custGeom>
                <a:avLst/>
                <a:gdLst>
                  <a:gd name="connsiteX0" fmla="*/ 0 w 1573508"/>
                  <a:gd name="connsiteY0" fmla="*/ 58043 h 580429"/>
                  <a:gd name="connsiteX1" fmla="*/ 58043 w 1573508"/>
                  <a:gd name="connsiteY1" fmla="*/ 0 h 580429"/>
                  <a:gd name="connsiteX2" fmla="*/ 1515465 w 1573508"/>
                  <a:gd name="connsiteY2" fmla="*/ 0 h 580429"/>
                  <a:gd name="connsiteX3" fmla="*/ 1573508 w 1573508"/>
                  <a:gd name="connsiteY3" fmla="*/ 58043 h 580429"/>
                  <a:gd name="connsiteX4" fmla="*/ 1573508 w 1573508"/>
                  <a:gd name="connsiteY4" fmla="*/ 522386 h 580429"/>
                  <a:gd name="connsiteX5" fmla="*/ 1515465 w 1573508"/>
                  <a:gd name="connsiteY5" fmla="*/ 580429 h 580429"/>
                  <a:gd name="connsiteX6" fmla="*/ 58043 w 1573508"/>
                  <a:gd name="connsiteY6" fmla="*/ 580429 h 580429"/>
                  <a:gd name="connsiteX7" fmla="*/ 0 w 1573508"/>
                  <a:gd name="connsiteY7" fmla="*/ 522386 h 580429"/>
                  <a:gd name="connsiteX8" fmla="*/ 0 w 1573508"/>
                  <a:gd name="connsiteY8" fmla="*/ 58043 h 580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73508" h="580429">
                    <a:moveTo>
                      <a:pt x="0" y="58043"/>
                    </a:moveTo>
                    <a:cubicBezTo>
                      <a:pt x="0" y="25987"/>
                      <a:pt x="25987" y="0"/>
                      <a:pt x="58043" y="0"/>
                    </a:cubicBezTo>
                    <a:lnTo>
                      <a:pt x="1515465" y="0"/>
                    </a:lnTo>
                    <a:cubicBezTo>
                      <a:pt x="1547521" y="0"/>
                      <a:pt x="1573508" y="25987"/>
                      <a:pt x="1573508" y="58043"/>
                    </a:cubicBezTo>
                    <a:lnTo>
                      <a:pt x="1573508" y="522386"/>
                    </a:lnTo>
                    <a:cubicBezTo>
                      <a:pt x="1573508" y="554442"/>
                      <a:pt x="1547521" y="580429"/>
                      <a:pt x="1515465" y="580429"/>
                    </a:cubicBezTo>
                    <a:lnTo>
                      <a:pt x="58043" y="580429"/>
                    </a:lnTo>
                    <a:cubicBezTo>
                      <a:pt x="25987" y="580429"/>
                      <a:pt x="0" y="554442"/>
                      <a:pt x="0" y="522386"/>
                    </a:cubicBezTo>
                    <a:lnTo>
                      <a:pt x="0" y="58043"/>
                    </a:lnTo>
                    <a:close/>
                  </a:path>
                </a:pathLst>
              </a:custGeom>
              <a:solidFill>
                <a:schemeClr val="bg1"/>
              </a:solidFill>
              <a:ln w="12700" cap="flat" cmpd="sng" algn="ctr">
                <a:solidFill>
                  <a:sysClr val="windowText" lastClr="000000">
                    <a:shade val="80000"/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  <p:txBody>
              <a:bodyPr spcFirstLastPara="0" vert="horz" wrap="square" lIns="85580" tIns="85580" rIns="85580" bIns="85580" numCol="1" spcCol="1270" anchor="ctr" anchorCtr="0">
                <a:noAutofit/>
              </a:bodyPr>
              <a:lstStyle/>
              <a:p>
                <a:pPr marL="0" marR="0" lvl="0" indent="0" algn="ctr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7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Segoe UI"/>
                    <a:ea typeface="游ゴシック" panose="020B0400000000000000" pitchFamily="50" charset="-128"/>
                    <a:cs typeface="+mn-cs"/>
                  </a:rPr>
                  <a:t>Candidate</a:t>
                </a:r>
                <a:r>
                  <a:rPr kumimoji="0" lang="en-US" altLang="ja-JP" sz="1700" b="0" i="0" u="none" strike="noStrike" kern="0" cap="none" spc="0" normalizeH="0" noProof="0" dirty="0" smtClean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Segoe UI"/>
                    <a:ea typeface="游ゴシック" panose="020B0400000000000000" pitchFamily="50" charset="-128"/>
                    <a:cs typeface="+mn-cs"/>
                  </a:rPr>
                  <a:t> </a:t>
                </a:r>
                <a:r>
                  <a:rPr kumimoji="0" lang="en-US" altLang="ja-JP" sz="17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Segoe UI"/>
                    <a:ea typeface="游ゴシック" panose="020B0400000000000000" pitchFamily="50" charset="-128"/>
                    <a:cs typeface="+mn-cs"/>
                  </a:rPr>
                  <a:t>HR estimation</a:t>
                </a:r>
                <a:endParaRPr kumimoji="0" lang="ja-JP" altLang="en-US" sz="17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5" name="フリーフォーム 14"/>
              <p:cNvSpPr/>
              <p:nvPr/>
            </p:nvSpPr>
            <p:spPr>
              <a:xfrm>
                <a:off x="1288918" y="4751885"/>
                <a:ext cx="261193" cy="217661"/>
              </a:xfrm>
              <a:custGeom>
                <a:avLst/>
                <a:gdLst>
                  <a:gd name="connsiteX0" fmla="*/ 0 w 217661"/>
                  <a:gd name="connsiteY0" fmla="*/ 52239 h 261193"/>
                  <a:gd name="connsiteX1" fmla="*/ 108831 w 217661"/>
                  <a:gd name="connsiteY1" fmla="*/ 52239 h 261193"/>
                  <a:gd name="connsiteX2" fmla="*/ 108831 w 217661"/>
                  <a:gd name="connsiteY2" fmla="*/ 0 h 261193"/>
                  <a:gd name="connsiteX3" fmla="*/ 217661 w 217661"/>
                  <a:gd name="connsiteY3" fmla="*/ 130597 h 261193"/>
                  <a:gd name="connsiteX4" fmla="*/ 108831 w 217661"/>
                  <a:gd name="connsiteY4" fmla="*/ 261193 h 261193"/>
                  <a:gd name="connsiteX5" fmla="*/ 108831 w 217661"/>
                  <a:gd name="connsiteY5" fmla="*/ 208954 h 261193"/>
                  <a:gd name="connsiteX6" fmla="*/ 0 w 217661"/>
                  <a:gd name="connsiteY6" fmla="*/ 208954 h 261193"/>
                  <a:gd name="connsiteX7" fmla="*/ 0 w 217661"/>
                  <a:gd name="connsiteY7" fmla="*/ 52239 h 261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7661" h="261193">
                    <a:moveTo>
                      <a:pt x="174128" y="1"/>
                    </a:moveTo>
                    <a:lnTo>
                      <a:pt x="174128" y="130597"/>
                    </a:lnTo>
                    <a:lnTo>
                      <a:pt x="217661" y="130597"/>
                    </a:lnTo>
                    <a:lnTo>
                      <a:pt x="108830" y="261192"/>
                    </a:lnTo>
                    <a:lnTo>
                      <a:pt x="0" y="130597"/>
                    </a:lnTo>
                    <a:lnTo>
                      <a:pt x="43533" y="130597"/>
                    </a:lnTo>
                    <a:lnTo>
                      <a:pt x="43533" y="1"/>
                    </a:lnTo>
                    <a:lnTo>
                      <a:pt x="174128" y="1"/>
                    </a:lnTo>
                    <a:close/>
                  </a:path>
                </a:pathLst>
              </a:custGeom>
              <a:solidFill>
                <a:sysClr val="windowText" lastClr="000000">
                  <a:tint val="60000"/>
                  <a:hueOff val="0"/>
                  <a:satOff val="0"/>
                  <a:lumOff val="0"/>
                  <a:alphaOff val="0"/>
                </a:sysClr>
              </a:solidFill>
              <a:ln>
                <a:noFill/>
              </a:ln>
              <a:effectLst/>
            </p:spPr>
            <p:txBody>
              <a:bodyPr spcFirstLastPara="0" vert="horz" wrap="square" lIns="52239" tIns="0" rIns="52239" bIns="65298" numCol="1" spcCol="1270" anchor="ctr" anchorCtr="0">
                <a:noAutofit/>
              </a:bodyPr>
              <a:lstStyle/>
              <a:p>
                <a:pPr marL="0" marR="0" lvl="0" indent="0" algn="ctr" defTabSz="6223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700" b="0" i="0" u="none" strike="noStrike" kern="0" cap="none" spc="0" normalizeH="0" baseline="0" noProof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6" name="フリーフォーム 15"/>
              <p:cNvSpPr/>
              <p:nvPr/>
            </p:nvSpPr>
            <p:spPr>
              <a:xfrm>
                <a:off x="632760" y="5005823"/>
                <a:ext cx="1573508" cy="580429"/>
              </a:xfrm>
              <a:custGeom>
                <a:avLst/>
                <a:gdLst>
                  <a:gd name="connsiteX0" fmla="*/ 0 w 1573508"/>
                  <a:gd name="connsiteY0" fmla="*/ 58043 h 580429"/>
                  <a:gd name="connsiteX1" fmla="*/ 58043 w 1573508"/>
                  <a:gd name="connsiteY1" fmla="*/ 0 h 580429"/>
                  <a:gd name="connsiteX2" fmla="*/ 1515465 w 1573508"/>
                  <a:gd name="connsiteY2" fmla="*/ 0 h 580429"/>
                  <a:gd name="connsiteX3" fmla="*/ 1573508 w 1573508"/>
                  <a:gd name="connsiteY3" fmla="*/ 58043 h 580429"/>
                  <a:gd name="connsiteX4" fmla="*/ 1573508 w 1573508"/>
                  <a:gd name="connsiteY4" fmla="*/ 522386 h 580429"/>
                  <a:gd name="connsiteX5" fmla="*/ 1515465 w 1573508"/>
                  <a:gd name="connsiteY5" fmla="*/ 580429 h 580429"/>
                  <a:gd name="connsiteX6" fmla="*/ 58043 w 1573508"/>
                  <a:gd name="connsiteY6" fmla="*/ 580429 h 580429"/>
                  <a:gd name="connsiteX7" fmla="*/ 0 w 1573508"/>
                  <a:gd name="connsiteY7" fmla="*/ 522386 h 580429"/>
                  <a:gd name="connsiteX8" fmla="*/ 0 w 1573508"/>
                  <a:gd name="connsiteY8" fmla="*/ 58043 h 580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73508" h="580429">
                    <a:moveTo>
                      <a:pt x="0" y="58043"/>
                    </a:moveTo>
                    <a:cubicBezTo>
                      <a:pt x="0" y="25987"/>
                      <a:pt x="25987" y="0"/>
                      <a:pt x="58043" y="0"/>
                    </a:cubicBezTo>
                    <a:lnTo>
                      <a:pt x="1515465" y="0"/>
                    </a:lnTo>
                    <a:cubicBezTo>
                      <a:pt x="1547521" y="0"/>
                      <a:pt x="1573508" y="25987"/>
                      <a:pt x="1573508" y="58043"/>
                    </a:cubicBezTo>
                    <a:lnTo>
                      <a:pt x="1573508" y="522386"/>
                    </a:lnTo>
                    <a:cubicBezTo>
                      <a:pt x="1573508" y="554442"/>
                      <a:pt x="1547521" y="580429"/>
                      <a:pt x="1515465" y="580429"/>
                    </a:cubicBezTo>
                    <a:lnTo>
                      <a:pt x="58043" y="580429"/>
                    </a:lnTo>
                    <a:cubicBezTo>
                      <a:pt x="25987" y="580429"/>
                      <a:pt x="0" y="554442"/>
                      <a:pt x="0" y="522386"/>
                    </a:cubicBezTo>
                    <a:lnTo>
                      <a:pt x="0" y="58043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12700" cap="flat" cmpd="sng" algn="ctr">
                <a:solidFill>
                  <a:sysClr val="windowText" lastClr="000000">
                    <a:shade val="80000"/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  <a:miter lim="800000"/>
              </a:ln>
              <a:effectLst/>
            </p:spPr>
            <p:txBody>
              <a:bodyPr spcFirstLastPara="0" vert="horz" wrap="square" lIns="85580" tIns="85580" rIns="85580" bIns="85580" numCol="1" spcCol="1270" anchor="ctr" anchorCtr="0">
                <a:noAutofit/>
              </a:bodyPr>
              <a:lstStyle/>
              <a:p>
                <a:pPr marL="0" marR="0" lvl="0" indent="0" algn="ctr" defTabSz="8001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7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Segoe UI"/>
                    <a:ea typeface="游ゴシック" panose="020B0400000000000000" pitchFamily="50" charset="-128"/>
                    <a:cs typeface="+mn-cs"/>
                  </a:rPr>
                  <a:t>Histogram voting</a:t>
                </a:r>
                <a:endParaRPr kumimoji="0" lang="ja-JP" altLang="en-US" sz="17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sp>
          <p:nvSpPr>
            <p:cNvPr id="6" name="フリーフォーム 5"/>
            <p:cNvSpPr/>
            <p:nvPr/>
          </p:nvSpPr>
          <p:spPr>
            <a:xfrm>
              <a:off x="1294320" y="5627543"/>
              <a:ext cx="261193" cy="217661"/>
            </a:xfrm>
            <a:custGeom>
              <a:avLst/>
              <a:gdLst>
                <a:gd name="connsiteX0" fmla="*/ 0 w 217661"/>
                <a:gd name="connsiteY0" fmla="*/ 52239 h 261193"/>
                <a:gd name="connsiteX1" fmla="*/ 108831 w 217661"/>
                <a:gd name="connsiteY1" fmla="*/ 52239 h 261193"/>
                <a:gd name="connsiteX2" fmla="*/ 108831 w 217661"/>
                <a:gd name="connsiteY2" fmla="*/ 0 h 261193"/>
                <a:gd name="connsiteX3" fmla="*/ 217661 w 217661"/>
                <a:gd name="connsiteY3" fmla="*/ 130597 h 261193"/>
                <a:gd name="connsiteX4" fmla="*/ 108831 w 217661"/>
                <a:gd name="connsiteY4" fmla="*/ 261193 h 261193"/>
                <a:gd name="connsiteX5" fmla="*/ 108831 w 217661"/>
                <a:gd name="connsiteY5" fmla="*/ 208954 h 261193"/>
                <a:gd name="connsiteX6" fmla="*/ 0 w 217661"/>
                <a:gd name="connsiteY6" fmla="*/ 208954 h 261193"/>
                <a:gd name="connsiteX7" fmla="*/ 0 w 217661"/>
                <a:gd name="connsiteY7" fmla="*/ 52239 h 26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7661" h="261193">
                  <a:moveTo>
                    <a:pt x="174128" y="1"/>
                  </a:moveTo>
                  <a:lnTo>
                    <a:pt x="174128" y="130597"/>
                  </a:lnTo>
                  <a:lnTo>
                    <a:pt x="217661" y="130597"/>
                  </a:lnTo>
                  <a:lnTo>
                    <a:pt x="108830" y="261192"/>
                  </a:lnTo>
                  <a:lnTo>
                    <a:pt x="0" y="130597"/>
                  </a:lnTo>
                  <a:lnTo>
                    <a:pt x="43533" y="130597"/>
                  </a:lnTo>
                  <a:lnTo>
                    <a:pt x="43533" y="1"/>
                  </a:lnTo>
                  <a:lnTo>
                    <a:pt x="174128" y="1"/>
                  </a:lnTo>
                  <a:close/>
                </a:path>
              </a:pathLst>
            </a:custGeom>
            <a:solidFill>
              <a:sysClr val="windowText" lastClr="000000">
                <a:tint val="60000"/>
                <a:hueOff val="0"/>
                <a:satOff val="0"/>
                <a:lumOff val="0"/>
                <a:alphaOff val="0"/>
              </a:sysClr>
            </a:solidFill>
            <a:ln>
              <a:noFill/>
            </a:ln>
            <a:effectLst/>
          </p:spPr>
          <p:txBody>
            <a:bodyPr spcFirstLastPara="0" vert="horz" wrap="square" lIns="52239" tIns="0" rIns="52239" bIns="65298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700" b="0" i="0" u="none" strike="noStrike" kern="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" name="フリーフォーム 6"/>
            <p:cNvSpPr/>
            <p:nvPr/>
          </p:nvSpPr>
          <p:spPr>
            <a:xfrm>
              <a:off x="638162" y="5881481"/>
              <a:ext cx="1573508" cy="580429"/>
            </a:xfrm>
            <a:custGeom>
              <a:avLst/>
              <a:gdLst>
                <a:gd name="connsiteX0" fmla="*/ 0 w 1573508"/>
                <a:gd name="connsiteY0" fmla="*/ 58043 h 580429"/>
                <a:gd name="connsiteX1" fmla="*/ 58043 w 1573508"/>
                <a:gd name="connsiteY1" fmla="*/ 0 h 580429"/>
                <a:gd name="connsiteX2" fmla="*/ 1515465 w 1573508"/>
                <a:gd name="connsiteY2" fmla="*/ 0 h 580429"/>
                <a:gd name="connsiteX3" fmla="*/ 1573508 w 1573508"/>
                <a:gd name="connsiteY3" fmla="*/ 58043 h 580429"/>
                <a:gd name="connsiteX4" fmla="*/ 1573508 w 1573508"/>
                <a:gd name="connsiteY4" fmla="*/ 522386 h 580429"/>
                <a:gd name="connsiteX5" fmla="*/ 1515465 w 1573508"/>
                <a:gd name="connsiteY5" fmla="*/ 580429 h 580429"/>
                <a:gd name="connsiteX6" fmla="*/ 58043 w 1573508"/>
                <a:gd name="connsiteY6" fmla="*/ 580429 h 580429"/>
                <a:gd name="connsiteX7" fmla="*/ 0 w 1573508"/>
                <a:gd name="connsiteY7" fmla="*/ 522386 h 580429"/>
                <a:gd name="connsiteX8" fmla="*/ 0 w 1573508"/>
                <a:gd name="connsiteY8" fmla="*/ 58043 h 58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3508" h="580429">
                  <a:moveTo>
                    <a:pt x="0" y="58043"/>
                  </a:moveTo>
                  <a:cubicBezTo>
                    <a:pt x="0" y="25987"/>
                    <a:pt x="25987" y="0"/>
                    <a:pt x="58043" y="0"/>
                  </a:cubicBezTo>
                  <a:lnTo>
                    <a:pt x="1515465" y="0"/>
                  </a:lnTo>
                  <a:cubicBezTo>
                    <a:pt x="1547521" y="0"/>
                    <a:pt x="1573508" y="25987"/>
                    <a:pt x="1573508" y="58043"/>
                  </a:cubicBezTo>
                  <a:lnTo>
                    <a:pt x="1573508" y="522386"/>
                  </a:lnTo>
                  <a:cubicBezTo>
                    <a:pt x="1573508" y="554442"/>
                    <a:pt x="1547521" y="580429"/>
                    <a:pt x="1515465" y="580429"/>
                  </a:cubicBezTo>
                  <a:lnTo>
                    <a:pt x="58043" y="580429"/>
                  </a:lnTo>
                  <a:cubicBezTo>
                    <a:pt x="25987" y="580429"/>
                    <a:pt x="0" y="554442"/>
                    <a:pt x="0" y="522386"/>
                  </a:cubicBezTo>
                  <a:lnTo>
                    <a:pt x="0" y="58043"/>
                  </a:lnTo>
                  <a:close/>
                </a:path>
              </a:pathLst>
            </a:cu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spcFirstLastPara="0" vert="horz" wrap="square" lIns="85580" tIns="85580" rIns="85580" bIns="85580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7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 panose="020B0400000000000000" pitchFamily="50" charset="-128"/>
                  <a:cs typeface="+mn-cs"/>
                </a:rPr>
                <a:t>Estimated HR</a:t>
              </a:r>
              <a:endParaRPr kumimoji="0" lang="ja-JP" alt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endParaRPr>
            </a:p>
          </p:txBody>
        </p:sp>
      </p:grpSp>
      <p:pic>
        <p:nvPicPr>
          <p:cNvPr id="24" name="図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200" y="2885664"/>
            <a:ext cx="3410385" cy="2557789"/>
          </a:xfrm>
          <a:prstGeom prst="rect">
            <a:avLst/>
          </a:prstGeom>
        </p:spPr>
      </p:pic>
      <p:cxnSp>
        <p:nvCxnSpPr>
          <p:cNvPr id="25" name="直線コネクタ 24"/>
          <p:cNvCxnSpPr/>
          <p:nvPr/>
        </p:nvCxnSpPr>
        <p:spPr>
          <a:xfrm>
            <a:off x="3805928" y="3214009"/>
            <a:ext cx="435450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26" name="直線コネクタ 25"/>
          <p:cNvCxnSpPr/>
          <p:nvPr/>
        </p:nvCxnSpPr>
        <p:spPr>
          <a:xfrm flipV="1">
            <a:off x="3445583" y="3968116"/>
            <a:ext cx="1438217" cy="1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27" name="直線コネクタ 26"/>
          <p:cNvCxnSpPr/>
          <p:nvPr/>
        </p:nvCxnSpPr>
        <p:spPr>
          <a:xfrm flipV="1">
            <a:off x="4244916" y="3214011"/>
            <a:ext cx="0" cy="1931101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28" name="直線コネクタ 27"/>
          <p:cNvCxnSpPr/>
          <p:nvPr/>
        </p:nvCxnSpPr>
        <p:spPr>
          <a:xfrm flipV="1">
            <a:off x="4868658" y="3968116"/>
            <a:ext cx="0" cy="117989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sp>
        <p:nvSpPr>
          <p:cNvPr id="29" name="円弧 28"/>
          <p:cNvSpPr/>
          <p:nvPr/>
        </p:nvSpPr>
        <p:spPr>
          <a:xfrm>
            <a:off x="3981874" y="3216138"/>
            <a:ext cx="534495" cy="1954035"/>
          </a:xfrm>
          <a:prstGeom prst="arc">
            <a:avLst>
              <a:gd name="adj1" fmla="val 16259030"/>
              <a:gd name="adj2" fmla="val 5332508"/>
            </a:avLst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/>
              <p:cNvSpPr txBox="1"/>
              <p:nvPr/>
            </p:nvSpPr>
            <p:spPr>
              <a:xfrm>
                <a:off x="4787821" y="3694345"/>
                <a:ext cx="52753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1" lang="en-US" altLang="ja-JP" sz="2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𝐕</m:t>
                          </m:r>
                        </m:e>
                        <m:sub>
                          <m:r>
                            <a:rPr kumimoji="1" lang="en-US" altLang="ja-JP" sz="2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kumimoji="1" lang="ja-JP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/>
                  <a:cs typeface="+mn-cs"/>
                </a:endParaRPr>
              </a:p>
            </p:txBody>
          </p:sp>
        </mc:Choice>
        <mc:Fallback xmlns="">
          <p:sp>
            <p:nvSpPr>
              <p:cNvPr id="30" name="テキスト ボックス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7821" y="3694345"/>
                <a:ext cx="527535" cy="400110"/>
              </a:xfrm>
              <a:prstGeom prst="rect">
                <a:avLst/>
              </a:prstGeom>
              <a:blipFill>
                <a:blip r:embed="rId7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円弧 30"/>
          <p:cNvSpPr/>
          <p:nvPr/>
        </p:nvSpPr>
        <p:spPr>
          <a:xfrm>
            <a:off x="4721407" y="3976182"/>
            <a:ext cx="331979" cy="1176997"/>
          </a:xfrm>
          <a:prstGeom prst="arc">
            <a:avLst>
              <a:gd name="adj1" fmla="val 16148188"/>
              <a:gd name="adj2" fmla="val 5373735"/>
            </a:avLst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テキスト ボックス 31"/>
              <p:cNvSpPr txBox="1"/>
              <p:nvPr/>
            </p:nvSpPr>
            <p:spPr>
              <a:xfrm>
                <a:off x="4371700" y="3104866"/>
                <a:ext cx="52753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1" lang="en-US" altLang="ja-JP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𝐕</m:t>
                          </m:r>
                        </m:e>
                        <m:sub>
                          <m:r>
                            <a:rPr kumimoji="1" lang="en-US" altLang="ja-JP" sz="2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kumimoji="1" lang="ja-JP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/>
                  <a:cs typeface="+mn-cs"/>
                </a:endParaRPr>
              </a:p>
            </p:txBody>
          </p:sp>
        </mc:Choice>
        <mc:Fallback xmlns="">
          <p:sp>
            <p:nvSpPr>
              <p:cNvPr id="32" name="テキスト ボックス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700" y="3104866"/>
                <a:ext cx="527535" cy="461665"/>
              </a:xfrm>
              <a:prstGeom prst="rect">
                <a:avLst/>
              </a:prstGeom>
              <a:blipFill>
                <a:blip r:embed="rId8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四角形吹き出し 37"/>
          <p:cNvSpPr/>
          <p:nvPr/>
        </p:nvSpPr>
        <p:spPr>
          <a:xfrm flipH="1">
            <a:off x="3680149" y="1454997"/>
            <a:ext cx="2105048" cy="1302853"/>
          </a:xfrm>
          <a:prstGeom prst="wedgeRectCallout">
            <a:avLst>
              <a:gd name="adj1" fmla="val -8707"/>
              <a:gd name="adj2" fmla="val 101832"/>
            </a:avLst>
          </a:prstGeom>
          <a:solidFill>
            <a:sysClr val="window" lastClr="FFFFFF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テキスト ボックス 38"/>
              <p:cNvSpPr txBox="1"/>
              <p:nvPr/>
            </p:nvSpPr>
            <p:spPr>
              <a:xfrm>
                <a:off x="4023640" y="1548610"/>
                <a:ext cx="1418067" cy="1115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Segoe UI"/>
                    <a:ea typeface="游ゴシック"/>
                    <a:cs typeface="+mn-cs"/>
                  </a:rPr>
                  <a:t>Reliability 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ja-JP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Segoe UI"/>
                    <a:ea typeface="游ゴシック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ja-JP" sz="2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𝒓</m:t>
                    </m:r>
                    <m:r>
                      <a:rPr kumimoji="0" lang="en-US" altLang="ja-JP" sz="2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altLang="ja-JP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4D4D4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en-US" altLang="ja-JP" sz="24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D4D4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ja-JP" sz="24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D4D4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𝑽</m:t>
                            </m:r>
                          </m:e>
                          <m:sub>
                            <m:r>
                              <a:rPr kumimoji="0" lang="en-US" altLang="ja-JP" sz="24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D4D4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0" lang="en-US" altLang="ja-JP" sz="24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D4D4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ja-JP" sz="24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D4D4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𝑽</m:t>
                            </m:r>
                          </m:e>
                          <m:sub>
                            <m:r>
                              <a:rPr kumimoji="0" lang="en-US" altLang="ja-JP" sz="24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D4D4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𝟐</m:t>
                            </m:r>
                          </m:sub>
                        </m:sSub>
                      </m:den>
                    </m:f>
                  </m:oMath>
                </a14:m>
                <a:endParaRPr kumimoji="0" lang="ja-JP" alt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/>
                  <a:cs typeface="+mn-cs"/>
                </a:endParaRPr>
              </a:p>
            </p:txBody>
          </p:sp>
        </mc:Choice>
        <mc:Fallback xmlns="">
          <p:sp>
            <p:nvSpPr>
              <p:cNvPr id="39" name="テキスト ボックス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640" y="1548610"/>
                <a:ext cx="1418067" cy="111562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テキスト ボックス 22"/>
          <p:cNvSpPr txBox="1"/>
          <p:nvPr/>
        </p:nvSpPr>
        <p:spPr>
          <a:xfrm>
            <a:off x="4297007" y="5263490"/>
            <a:ext cx="1488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Frequency (Hz)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6637909" y="3032543"/>
            <a:ext cx="1514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solidFill>
                  <a:schemeClr val="accent1"/>
                </a:solidFill>
              </a:rPr>
              <a:t>R</a:t>
            </a:r>
            <a:r>
              <a:rPr kumimoji="1" lang="en-US" altLang="ja-JP" sz="2800" dirty="0" smtClean="0">
                <a:solidFill>
                  <a:schemeClr val="accent1"/>
                </a:solidFill>
              </a:rPr>
              <a:t>eliable</a:t>
            </a:r>
            <a:endParaRPr kumimoji="1" lang="ja-JP" altLang="en-US" sz="2800" dirty="0">
              <a:solidFill>
                <a:schemeClr val="accent1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6444543" y="5836044"/>
            <a:ext cx="1902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solidFill>
                  <a:schemeClr val="accent2"/>
                </a:solidFill>
              </a:rPr>
              <a:t>U</a:t>
            </a:r>
            <a:r>
              <a:rPr kumimoji="1" lang="en-US" altLang="ja-JP" sz="2800" dirty="0" smtClean="0">
                <a:solidFill>
                  <a:schemeClr val="accent2"/>
                </a:solidFill>
              </a:rPr>
              <a:t>nreliable</a:t>
            </a:r>
            <a:endParaRPr kumimoji="1" lang="ja-JP" altLang="en-US" sz="280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テキスト ボックス 33"/>
              <p:cNvSpPr txBox="1"/>
              <p:nvPr/>
            </p:nvSpPr>
            <p:spPr>
              <a:xfrm>
                <a:off x="5998290" y="1195032"/>
                <a:ext cx="2446630" cy="550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altLang="ja-JP" sz="28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𝒓</m:t>
                    </m:r>
                    <m:r>
                      <a:rPr kumimoji="0" lang="en-US" altLang="ja-JP" sz="2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&gt;</m:t>
                    </m:r>
                    <m:r>
                      <a:rPr kumimoji="0" lang="en-US" altLang="ja-JP" sz="2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𝑡h𝑟𝑒𝑠h𝑜𝑙𝑑</m:t>
                    </m:r>
                  </m:oMath>
                </a14:m>
                <a:r>
                  <a:rPr kumimoji="0" lang="ja-JP" altLang="en-US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Segoe UI"/>
                    <a:ea typeface="游ゴシック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34" name="テキスト ボックス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290" y="1195032"/>
                <a:ext cx="2446630" cy="55098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図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016" y="1725032"/>
            <a:ext cx="1920000" cy="1440000"/>
          </a:xfrm>
          <a:prstGeom prst="rect">
            <a:avLst/>
          </a:prstGeom>
        </p:spPr>
      </p:pic>
      <p:cxnSp>
        <p:nvCxnSpPr>
          <p:cNvPr id="43" name="直線コネクタ 42"/>
          <p:cNvCxnSpPr/>
          <p:nvPr/>
        </p:nvCxnSpPr>
        <p:spPr>
          <a:xfrm>
            <a:off x="7045919" y="1858081"/>
            <a:ext cx="435450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44" name="直線コネクタ 43"/>
          <p:cNvCxnSpPr/>
          <p:nvPr/>
        </p:nvCxnSpPr>
        <p:spPr>
          <a:xfrm flipV="1">
            <a:off x="7484907" y="1858085"/>
            <a:ext cx="0" cy="1096732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45" name="直線コネクタ 44"/>
          <p:cNvCxnSpPr/>
          <p:nvPr/>
        </p:nvCxnSpPr>
        <p:spPr>
          <a:xfrm>
            <a:off x="7162800" y="2486437"/>
            <a:ext cx="690786" cy="0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p:cxnSp>
        <p:nvCxnSpPr>
          <p:cNvPr id="46" name="直線コネクタ 45"/>
          <p:cNvCxnSpPr/>
          <p:nvPr/>
        </p:nvCxnSpPr>
        <p:spPr>
          <a:xfrm flipV="1">
            <a:off x="7857124" y="2486441"/>
            <a:ext cx="0" cy="468376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ysDash"/>
            <a:miter lim="800000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テキスト ボックス 56"/>
              <p:cNvSpPr txBox="1"/>
              <p:nvPr/>
            </p:nvSpPr>
            <p:spPr>
              <a:xfrm>
                <a:off x="7761104" y="2258583"/>
                <a:ext cx="5275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1" lang="en-US" altLang="ja-JP" sz="1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𝐕</m:t>
                          </m:r>
                        </m:e>
                        <m:sub>
                          <m:r>
                            <a:rPr kumimoji="1" lang="en-US" altLang="ja-JP" sz="1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kumimoji="1" lang="ja-JP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/>
                  <a:cs typeface="+mn-cs"/>
                </a:endParaRPr>
              </a:p>
            </p:txBody>
          </p:sp>
        </mc:Choice>
        <mc:Fallback xmlns="">
          <p:sp>
            <p:nvSpPr>
              <p:cNvPr id="57" name="テキスト ボックス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1104" y="2258583"/>
                <a:ext cx="527535" cy="338554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テキスト ボックス 57"/>
              <p:cNvSpPr txBox="1"/>
              <p:nvPr/>
            </p:nvSpPr>
            <p:spPr>
              <a:xfrm>
                <a:off x="7481369" y="1814761"/>
                <a:ext cx="52511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1" lang="en-US" altLang="ja-JP" sz="1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𝐕</m:t>
                          </m:r>
                        </m:e>
                        <m:sub>
                          <m:r>
                            <a:rPr kumimoji="1" lang="en-US" altLang="ja-JP" sz="1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D4D4D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kumimoji="1" lang="ja-JP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/>
                  <a:cs typeface="+mn-cs"/>
                </a:endParaRPr>
              </a:p>
            </p:txBody>
          </p:sp>
        </mc:Choice>
        <mc:Fallback xmlns="">
          <p:sp>
            <p:nvSpPr>
              <p:cNvPr id="58" name="テキスト ボックス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1369" y="1814761"/>
                <a:ext cx="525115" cy="338554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テキスト ボックス 64"/>
              <p:cNvSpPr txBox="1"/>
              <p:nvPr/>
            </p:nvSpPr>
            <p:spPr>
              <a:xfrm>
                <a:off x="5998965" y="3990471"/>
                <a:ext cx="2446630" cy="550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altLang="ja-JP" sz="28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𝒓</m:t>
                    </m:r>
                    <m:r>
                      <a:rPr kumimoji="0" lang="en-US" altLang="ja-JP" sz="2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&lt;</m:t>
                    </m:r>
                    <m:r>
                      <a:rPr kumimoji="0" lang="en-US" altLang="ja-JP" sz="2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𝑡h𝑟𝑒𝑠h𝑜𝑙𝑑</m:t>
                    </m:r>
                  </m:oMath>
                </a14:m>
                <a:r>
                  <a:rPr kumimoji="0" lang="ja-JP" altLang="en-US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4D4D4D"/>
                    </a:solidFill>
                    <a:effectLst/>
                    <a:uLnTx/>
                    <a:uFillTx/>
                    <a:latin typeface="Segoe UI"/>
                    <a:ea typeface="游ゴシック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65" name="テキスト ボックス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965" y="3990471"/>
                <a:ext cx="2446630" cy="550985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テキスト ボックス 17"/>
          <p:cNvSpPr txBox="1"/>
          <p:nvPr/>
        </p:nvSpPr>
        <p:spPr>
          <a:xfrm>
            <a:off x="2669442" y="2716863"/>
            <a:ext cx="1969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Power spectrum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2378574" y="896307"/>
            <a:ext cx="3290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/>
              <a:t>Reliability check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63812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29" grpId="0" animBg="1"/>
      <p:bldP spid="30" grpId="0"/>
      <p:bldP spid="31" grpId="0" animBg="1"/>
      <p:bldP spid="32" grpId="0"/>
      <p:bldP spid="38" grpId="0" animBg="1"/>
      <p:bldP spid="39" grpId="0"/>
      <p:bldP spid="41" grpId="0"/>
      <p:bldP spid="42" grpId="0"/>
      <p:bldP spid="34" grpId="0"/>
      <p:bldP spid="57" grpId="0"/>
      <p:bldP spid="58" grpId="0"/>
      <p:bldP spid="6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Histogram voting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</a:endParaRPr>
          </a:p>
        </p:txBody>
      </p:sp>
      <p:grpSp>
        <p:nvGrpSpPr>
          <p:cNvPr id="96" name="グループ化 95"/>
          <p:cNvGrpSpPr/>
          <p:nvPr/>
        </p:nvGrpSpPr>
        <p:grpSpPr>
          <a:xfrm>
            <a:off x="283688" y="1213200"/>
            <a:ext cx="1927982" cy="4938168"/>
            <a:chOff x="283688" y="1523742"/>
            <a:chExt cx="1927982" cy="4938168"/>
          </a:xfrm>
        </p:grpSpPr>
        <p:sp>
          <p:nvSpPr>
            <p:cNvPr id="4" name="フリーフォーム 3"/>
            <p:cNvSpPr/>
            <p:nvPr/>
          </p:nvSpPr>
          <p:spPr>
            <a:xfrm>
              <a:off x="283688" y="1523742"/>
              <a:ext cx="1921386" cy="580429"/>
            </a:xfrm>
            <a:custGeom>
              <a:avLst/>
              <a:gdLst>
                <a:gd name="connsiteX0" fmla="*/ 0 w 1573508"/>
                <a:gd name="connsiteY0" fmla="*/ 58043 h 580429"/>
                <a:gd name="connsiteX1" fmla="*/ 58043 w 1573508"/>
                <a:gd name="connsiteY1" fmla="*/ 0 h 580429"/>
                <a:gd name="connsiteX2" fmla="*/ 1515465 w 1573508"/>
                <a:gd name="connsiteY2" fmla="*/ 0 h 580429"/>
                <a:gd name="connsiteX3" fmla="*/ 1573508 w 1573508"/>
                <a:gd name="connsiteY3" fmla="*/ 58043 h 580429"/>
                <a:gd name="connsiteX4" fmla="*/ 1573508 w 1573508"/>
                <a:gd name="connsiteY4" fmla="*/ 522386 h 580429"/>
                <a:gd name="connsiteX5" fmla="*/ 1515465 w 1573508"/>
                <a:gd name="connsiteY5" fmla="*/ 580429 h 580429"/>
                <a:gd name="connsiteX6" fmla="*/ 58043 w 1573508"/>
                <a:gd name="connsiteY6" fmla="*/ 580429 h 580429"/>
                <a:gd name="connsiteX7" fmla="*/ 0 w 1573508"/>
                <a:gd name="connsiteY7" fmla="*/ 522386 h 580429"/>
                <a:gd name="connsiteX8" fmla="*/ 0 w 1573508"/>
                <a:gd name="connsiteY8" fmla="*/ 58043 h 58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3508" h="580429">
                  <a:moveTo>
                    <a:pt x="0" y="58043"/>
                  </a:moveTo>
                  <a:cubicBezTo>
                    <a:pt x="0" y="25987"/>
                    <a:pt x="25987" y="0"/>
                    <a:pt x="58043" y="0"/>
                  </a:cubicBezTo>
                  <a:lnTo>
                    <a:pt x="1515465" y="0"/>
                  </a:lnTo>
                  <a:cubicBezTo>
                    <a:pt x="1547521" y="0"/>
                    <a:pt x="1573508" y="25987"/>
                    <a:pt x="1573508" y="58043"/>
                  </a:cubicBezTo>
                  <a:lnTo>
                    <a:pt x="1573508" y="522386"/>
                  </a:lnTo>
                  <a:cubicBezTo>
                    <a:pt x="1573508" y="554442"/>
                    <a:pt x="1547521" y="580429"/>
                    <a:pt x="1515465" y="580429"/>
                  </a:cubicBezTo>
                  <a:lnTo>
                    <a:pt x="58043" y="580429"/>
                  </a:lnTo>
                  <a:cubicBezTo>
                    <a:pt x="25987" y="580429"/>
                    <a:pt x="0" y="554442"/>
                    <a:pt x="0" y="522386"/>
                  </a:cubicBezTo>
                  <a:lnTo>
                    <a:pt x="0" y="58043"/>
                  </a:lnTo>
                  <a:close/>
                </a:path>
              </a:pathLst>
            </a:custGeom>
            <a:noFill/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spcFirstLastPara="0" vert="horz" wrap="square" lIns="85580" tIns="85580" rIns="85580" bIns="85580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7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 panose="020B0400000000000000" pitchFamily="50" charset="-128"/>
                  <a:cs typeface="+mn-cs"/>
                </a:rPr>
                <a:t>RGB-NIR video</a:t>
              </a:r>
              <a:endParaRPr kumimoji="0" lang="ja-JP" alt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5" name="フリーフォーム 4"/>
            <p:cNvSpPr/>
            <p:nvPr/>
          </p:nvSpPr>
          <p:spPr>
            <a:xfrm>
              <a:off x="1084912" y="2140448"/>
              <a:ext cx="318939" cy="217661"/>
            </a:xfrm>
            <a:custGeom>
              <a:avLst/>
              <a:gdLst>
                <a:gd name="connsiteX0" fmla="*/ 0 w 217661"/>
                <a:gd name="connsiteY0" fmla="*/ 52239 h 261193"/>
                <a:gd name="connsiteX1" fmla="*/ 108831 w 217661"/>
                <a:gd name="connsiteY1" fmla="*/ 52239 h 261193"/>
                <a:gd name="connsiteX2" fmla="*/ 108831 w 217661"/>
                <a:gd name="connsiteY2" fmla="*/ 0 h 261193"/>
                <a:gd name="connsiteX3" fmla="*/ 217661 w 217661"/>
                <a:gd name="connsiteY3" fmla="*/ 130597 h 261193"/>
                <a:gd name="connsiteX4" fmla="*/ 108831 w 217661"/>
                <a:gd name="connsiteY4" fmla="*/ 261193 h 261193"/>
                <a:gd name="connsiteX5" fmla="*/ 108831 w 217661"/>
                <a:gd name="connsiteY5" fmla="*/ 208954 h 261193"/>
                <a:gd name="connsiteX6" fmla="*/ 0 w 217661"/>
                <a:gd name="connsiteY6" fmla="*/ 208954 h 261193"/>
                <a:gd name="connsiteX7" fmla="*/ 0 w 217661"/>
                <a:gd name="connsiteY7" fmla="*/ 52239 h 26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7661" h="261193">
                  <a:moveTo>
                    <a:pt x="174128" y="1"/>
                  </a:moveTo>
                  <a:lnTo>
                    <a:pt x="174128" y="130597"/>
                  </a:lnTo>
                  <a:lnTo>
                    <a:pt x="217661" y="130597"/>
                  </a:lnTo>
                  <a:lnTo>
                    <a:pt x="108830" y="261192"/>
                  </a:lnTo>
                  <a:lnTo>
                    <a:pt x="0" y="130597"/>
                  </a:lnTo>
                  <a:lnTo>
                    <a:pt x="43533" y="130597"/>
                  </a:lnTo>
                  <a:lnTo>
                    <a:pt x="43533" y="1"/>
                  </a:lnTo>
                  <a:lnTo>
                    <a:pt x="174128" y="1"/>
                  </a:lnTo>
                  <a:close/>
                </a:path>
              </a:pathLst>
            </a:custGeom>
            <a:solidFill>
              <a:sysClr val="windowText" lastClr="000000">
                <a:tint val="60000"/>
                <a:hueOff val="0"/>
                <a:satOff val="0"/>
                <a:lumOff val="0"/>
                <a:alphaOff val="0"/>
              </a:sysClr>
            </a:solidFill>
            <a:ln>
              <a:noFill/>
            </a:ln>
            <a:effectLst/>
          </p:spPr>
          <p:txBody>
            <a:bodyPr spcFirstLastPara="0" vert="horz" wrap="square" lIns="52239" tIns="0" rIns="52239" bIns="65298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700" b="0" i="0" u="none" strike="noStrike" kern="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6" name="フリーフォーム 5"/>
            <p:cNvSpPr/>
            <p:nvPr/>
          </p:nvSpPr>
          <p:spPr>
            <a:xfrm>
              <a:off x="283688" y="2394386"/>
              <a:ext cx="1921386" cy="580429"/>
            </a:xfrm>
            <a:custGeom>
              <a:avLst/>
              <a:gdLst>
                <a:gd name="connsiteX0" fmla="*/ 0 w 1573508"/>
                <a:gd name="connsiteY0" fmla="*/ 58043 h 580429"/>
                <a:gd name="connsiteX1" fmla="*/ 58043 w 1573508"/>
                <a:gd name="connsiteY1" fmla="*/ 0 h 580429"/>
                <a:gd name="connsiteX2" fmla="*/ 1515465 w 1573508"/>
                <a:gd name="connsiteY2" fmla="*/ 0 h 580429"/>
                <a:gd name="connsiteX3" fmla="*/ 1573508 w 1573508"/>
                <a:gd name="connsiteY3" fmla="*/ 58043 h 580429"/>
                <a:gd name="connsiteX4" fmla="*/ 1573508 w 1573508"/>
                <a:gd name="connsiteY4" fmla="*/ 522386 h 580429"/>
                <a:gd name="connsiteX5" fmla="*/ 1515465 w 1573508"/>
                <a:gd name="connsiteY5" fmla="*/ 580429 h 580429"/>
                <a:gd name="connsiteX6" fmla="*/ 58043 w 1573508"/>
                <a:gd name="connsiteY6" fmla="*/ 580429 h 580429"/>
                <a:gd name="connsiteX7" fmla="*/ 0 w 1573508"/>
                <a:gd name="connsiteY7" fmla="*/ 522386 h 580429"/>
                <a:gd name="connsiteX8" fmla="*/ 0 w 1573508"/>
                <a:gd name="connsiteY8" fmla="*/ 58043 h 58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3508" h="580429">
                  <a:moveTo>
                    <a:pt x="0" y="58043"/>
                  </a:moveTo>
                  <a:cubicBezTo>
                    <a:pt x="0" y="25987"/>
                    <a:pt x="25987" y="0"/>
                    <a:pt x="58043" y="0"/>
                  </a:cubicBezTo>
                  <a:lnTo>
                    <a:pt x="1515465" y="0"/>
                  </a:lnTo>
                  <a:cubicBezTo>
                    <a:pt x="1547521" y="0"/>
                    <a:pt x="1573508" y="25987"/>
                    <a:pt x="1573508" y="58043"/>
                  </a:cubicBezTo>
                  <a:lnTo>
                    <a:pt x="1573508" y="522386"/>
                  </a:lnTo>
                  <a:cubicBezTo>
                    <a:pt x="1573508" y="554442"/>
                    <a:pt x="1547521" y="580429"/>
                    <a:pt x="1515465" y="580429"/>
                  </a:cubicBezTo>
                  <a:lnTo>
                    <a:pt x="58043" y="580429"/>
                  </a:lnTo>
                  <a:cubicBezTo>
                    <a:pt x="25987" y="580429"/>
                    <a:pt x="0" y="554442"/>
                    <a:pt x="0" y="522386"/>
                  </a:cubicBezTo>
                  <a:lnTo>
                    <a:pt x="0" y="58043"/>
                  </a:lnTo>
                  <a:close/>
                </a:path>
              </a:pathLst>
            </a:cu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ysClr val="windowText" lastClr="000000">
                  <a:shade val="80000"/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spcFirstLastPara="0" vert="horz" wrap="square" lIns="85580" tIns="85580" rIns="85580" bIns="85580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7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 panose="020B0400000000000000" pitchFamily="50" charset="-128"/>
                  <a:cs typeface="+mn-cs"/>
                </a:rPr>
                <a:t>Face tracking</a:t>
              </a:r>
              <a:endParaRPr kumimoji="0" lang="ja-JP" alt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7" name="フリーフォーム 6"/>
            <p:cNvSpPr/>
            <p:nvPr/>
          </p:nvSpPr>
          <p:spPr>
            <a:xfrm>
              <a:off x="1084912" y="3011093"/>
              <a:ext cx="318939" cy="217661"/>
            </a:xfrm>
            <a:custGeom>
              <a:avLst/>
              <a:gdLst>
                <a:gd name="connsiteX0" fmla="*/ 0 w 217661"/>
                <a:gd name="connsiteY0" fmla="*/ 52239 h 261193"/>
                <a:gd name="connsiteX1" fmla="*/ 108831 w 217661"/>
                <a:gd name="connsiteY1" fmla="*/ 52239 h 261193"/>
                <a:gd name="connsiteX2" fmla="*/ 108831 w 217661"/>
                <a:gd name="connsiteY2" fmla="*/ 0 h 261193"/>
                <a:gd name="connsiteX3" fmla="*/ 217661 w 217661"/>
                <a:gd name="connsiteY3" fmla="*/ 130597 h 261193"/>
                <a:gd name="connsiteX4" fmla="*/ 108831 w 217661"/>
                <a:gd name="connsiteY4" fmla="*/ 261193 h 261193"/>
                <a:gd name="connsiteX5" fmla="*/ 108831 w 217661"/>
                <a:gd name="connsiteY5" fmla="*/ 208954 h 261193"/>
                <a:gd name="connsiteX6" fmla="*/ 0 w 217661"/>
                <a:gd name="connsiteY6" fmla="*/ 208954 h 261193"/>
                <a:gd name="connsiteX7" fmla="*/ 0 w 217661"/>
                <a:gd name="connsiteY7" fmla="*/ 52239 h 26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7661" h="261193">
                  <a:moveTo>
                    <a:pt x="174128" y="1"/>
                  </a:moveTo>
                  <a:lnTo>
                    <a:pt x="174128" y="130597"/>
                  </a:lnTo>
                  <a:lnTo>
                    <a:pt x="217661" y="130597"/>
                  </a:lnTo>
                  <a:lnTo>
                    <a:pt x="108830" y="261192"/>
                  </a:lnTo>
                  <a:lnTo>
                    <a:pt x="0" y="130597"/>
                  </a:lnTo>
                  <a:lnTo>
                    <a:pt x="43533" y="130597"/>
                  </a:lnTo>
                  <a:lnTo>
                    <a:pt x="43533" y="1"/>
                  </a:lnTo>
                  <a:lnTo>
                    <a:pt x="174128" y="1"/>
                  </a:lnTo>
                  <a:close/>
                </a:path>
              </a:pathLst>
            </a:custGeom>
            <a:solidFill>
              <a:sysClr val="windowText" lastClr="000000">
                <a:tint val="60000"/>
                <a:hueOff val="0"/>
                <a:satOff val="0"/>
                <a:lumOff val="0"/>
                <a:alphaOff val="0"/>
              </a:sysClr>
            </a:solidFill>
            <a:ln>
              <a:noFill/>
            </a:ln>
            <a:effectLst/>
          </p:spPr>
          <p:txBody>
            <a:bodyPr spcFirstLastPara="0" vert="horz" wrap="square" lIns="52239" tIns="0" rIns="52239" bIns="65298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700" b="0" i="0" u="none" strike="noStrike" kern="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" name="フリーフォーム 7"/>
            <p:cNvSpPr/>
            <p:nvPr/>
          </p:nvSpPr>
          <p:spPr>
            <a:xfrm>
              <a:off x="283688" y="3265031"/>
              <a:ext cx="1921386" cy="580429"/>
            </a:xfrm>
            <a:custGeom>
              <a:avLst/>
              <a:gdLst>
                <a:gd name="connsiteX0" fmla="*/ 0 w 1573508"/>
                <a:gd name="connsiteY0" fmla="*/ 58043 h 580429"/>
                <a:gd name="connsiteX1" fmla="*/ 58043 w 1573508"/>
                <a:gd name="connsiteY1" fmla="*/ 0 h 580429"/>
                <a:gd name="connsiteX2" fmla="*/ 1515465 w 1573508"/>
                <a:gd name="connsiteY2" fmla="*/ 0 h 580429"/>
                <a:gd name="connsiteX3" fmla="*/ 1573508 w 1573508"/>
                <a:gd name="connsiteY3" fmla="*/ 58043 h 580429"/>
                <a:gd name="connsiteX4" fmla="*/ 1573508 w 1573508"/>
                <a:gd name="connsiteY4" fmla="*/ 522386 h 580429"/>
                <a:gd name="connsiteX5" fmla="*/ 1515465 w 1573508"/>
                <a:gd name="connsiteY5" fmla="*/ 580429 h 580429"/>
                <a:gd name="connsiteX6" fmla="*/ 58043 w 1573508"/>
                <a:gd name="connsiteY6" fmla="*/ 580429 h 580429"/>
                <a:gd name="connsiteX7" fmla="*/ 0 w 1573508"/>
                <a:gd name="connsiteY7" fmla="*/ 522386 h 580429"/>
                <a:gd name="connsiteX8" fmla="*/ 0 w 1573508"/>
                <a:gd name="connsiteY8" fmla="*/ 58043 h 58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3508" h="580429">
                  <a:moveTo>
                    <a:pt x="0" y="58043"/>
                  </a:moveTo>
                  <a:cubicBezTo>
                    <a:pt x="0" y="25987"/>
                    <a:pt x="25987" y="0"/>
                    <a:pt x="58043" y="0"/>
                  </a:cubicBezTo>
                  <a:lnTo>
                    <a:pt x="1515465" y="0"/>
                  </a:lnTo>
                  <a:cubicBezTo>
                    <a:pt x="1547521" y="0"/>
                    <a:pt x="1573508" y="25987"/>
                    <a:pt x="1573508" y="58043"/>
                  </a:cubicBezTo>
                  <a:lnTo>
                    <a:pt x="1573508" y="522386"/>
                  </a:lnTo>
                  <a:cubicBezTo>
                    <a:pt x="1573508" y="554442"/>
                    <a:pt x="1547521" y="580429"/>
                    <a:pt x="1515465" y="580429"/>
                  </a:cubicBezTo>
                  <a:lnTo>
                    <a:pt x="58043" y="580429"/>
                  </a:lnTo>
                  <a:cubicBezTo>
                    <a:pt x="25987" y="580429"/>
                    <a:pt x="0" y="554442"/>
                    <a:pt x="0" y="522386"/>
                  </a:cubicBezTo>
                  <a:lnTo>
                    <a:pt x="0" y="58043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solidFill>
                <a:sysClr val="windowText" lastClr="000000">
                  <a:shade val="80000"/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spcFirstLastPara="0" vert="horz" wrap="square" lIns="85580" tIns="85580" rIns="85580" bIns="85580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7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 panose="020B0400000000000000" pitchFamily="50" charset="-128"/>
                  <a:cs typeface="+mn-cs"/>
                </a:rPr>
                <a:t>Signal extraction</a:t>
              </a:r>
              <a:endParaRPr kumimoji="0" lang="ja-JP" alt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" name="フリーフォーム 8"/>
            <p:cNvSpPr/>
            <p:nvPr/>
          </p:nvSpPr>
          <p:spPr>
            <a:xfrm>
              <a:off x="1084912" y="3881737"/>
              <a:ext cx="318939" cy="217661"/>
            </a:xfrm>
            <a:custGeom>
              <a:avLst/>
              <a:gdLst>
                <a:gd name="connsiteX0" fmla="*/ 0 w 217661"/>
                <a:gd name="connsiteY0" fmla="*/ 52239 h 261193"/>
                <a:gd name="connsiteX1" fmla="*/ 108831 w 217661"/>
                <a:gd name="connsiteY1" fmla="*/ 52239 h 261193"/>
                <a:gd name="connsiteX2" fmla="*/ 108831 w 217661"/>
                <a:gd name="connsiteY2" fmla="*/ 0 h 261193"/>
                <a:gd name="connsiteX3" fmla="*/ 217661 w 217661"/>
                <a:gd name="connsiteY3" fmla="*/ 130597 h 261193"/>
                <a:gd name="connsiteX4" fmla="*/ 108831 w 217661"/>
                <a:gd name="connsiteY4" fmla="*/ 261193 h 261193"/>
                <a:gd name="connsiteX5" fmla="*/ 108831 w 217661"/>
                <a:gd name="connsiteY5" fmla="*/ 208954 h 261193"/>
                <a:gd name="connsiteX6" fmla="*/ 0 w 217661"/>
                <a:gd name="connsiteY6" fmla="*/ 208954 h 261193"/>
                <a:gd name="connsiteX7" fmla="*/ 0 w 217661"/>
                <a:gd name="connsiteY7" fmla="*/ 52239 h 26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7661" h="261193">
                  <a:moveTo>
                    <a:pt x="174128" y="1"/>
                  </a:moveTo>
                  <a:lnTo>
                    <a:pt x="174128" y="130597"/>
                  </a:lnTo>
                  <a:lnTo>
                    <a:pt x="217661" y="130597"/>
                  </a:lnTo>
                  <a:lnTo>
                    <a:pt x="108830" y="261192"/>
                  </a:lnTo>
                  <a:lnTo>
                    <a:pt x="0" y="130597"/>
                  </a:lnTo>
                  <a:lnTo>
                    <a:pt x="43533" y="130597"/>
                  </a:lnTo>
                  <a:lnTo>
                    <a:pt x="43533" y="1"/>
                  </a:lnTo>
                  <a:lnTo>
                    <a:pt x="174128" y="1"/>
                  </a:lnTo>
                  <a:close/>
                </a:path>
              </a:pathLst>
            </a:custGeom>
            <a:solidFill>
              <a:sysClr val="windowText" lastClr="000000">
                <a:tint val="60000"/>
                <a:hueOff val="0"/>
                <a:satOff val="0"/>
                <a:lumOff val="0"/>
                <a:alphaOff val="0"/>
              </a:sysClr>
            </a:solidFill>
            <a:ln>
              <a:noFill/>
            </a:ln>
            <a:effectLst/>
          </p:spPr>
          <p:txBody>
            <a:bodyPr spcFirstLastPara="0" vert="horz" wrap="square" lIns="52239" tIns="0" rIns="52239" bIns="65298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700" b="0" i="0" u="none" strike="noStrike" kern="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0" name="フリーフォーム 9"/>
            <p:cNvSpPr/>
            <p:nvPr/>
          </p:nvSpPr>
          <p:spPr>
            <a:xfrm>
              <a:off x="283688" y="4135675"/>
              <a:ext cx="1921386" cy="580429"/>
            </a:xfrm>
            <a:custGeom>
              <a:avLst/>
              <a:gdLst>
                <a:gd name="connsiteX0" fmla="*/ 0 w 1573508"/>
                <a:gd name="connsiteY0" fmla="*/ 58043 h 580429"/>
                <a:gd name="connsiteX1" fmla="*/ 58043 w 1573508"/>
                <a:gd name="connsiteY1" fmla="*/ 0 h 580429"/>
                <a:gd name="connsiteX2" fmla="*/ 1515465 w 1573508"/>
                <a:gd name="connsiteY2" fmla="*/ 0 h 580429"/>
                <a:gd name="connsiteX3" fmla="*/ 1573508 w 1573508"/>
                <a:gd name="connsiteY3" fmla="*/ 58043 h 580429"/>
                <a:gd name="connsiteX4" fmla="*/ 1573508 w 1573508"/>
                <a:gd name="connsiteY4" fmla="*/ 522386 h 580429"/>
                <a:gd name="connsiteX5" fmla="*/ 1515465 w 1573508"/>
                <a:gd name="connsiteY5" fmla="*/ 580429 h 580429"/>
                <a:gd name="connsiteX6" fmla="*/ 58043 w 1573508"/>
                <a:gd name="connsiteY6" fmla="*/ 580429 h 580429"/>
                <a:gd name="connsiteX7" fmla="*/ 0 w 1573508"/>
                <a:gd name="connsiteY7" fmla="*/ 522386 h 580429"/>
                <a:gd name="connsiteX8" fmla="*/ 0 w 1573508"/>
                <a:gd name="connsiteY8" fmla="*/ 58043 h 58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3508" h="580429">
                  <a:moveTo>
                    <a:pt x="0" y="58043"/>
                  </a:moveTo>
                  <a:cubicBezTo>
                    <a:pt x="0" y="25987"/>
                    <a:pt x="25987" y="0"/>
                    <a:pt x="58043" y="0"/>
                  </a:cubicBezTo>
                  <a:lnTo>
                    <a:pt x="1515465" y="0"/>
                  </a:lnTo>
                  <a:cubicBezTo>
                    <a:pt x="1547521" y="0"/>
                    <a:pt x="1573508" y="25987"/>
                    <a:pt x="1573508" y="58043"/>
                  </a:cubicBezTo>
                  <a:lnTo>
                    <a:pt x="1573508" y="522386"/>
                  </a:lnTo>
                  <a:cubicBezTo>
                    <a:pt x="1573508" y="554442"/>
                    <a:pt x="1547521" y="580429"/>
                    <a:pt x="1515465" y="580429"/>
                  </a:cubicBezTo>
                  <a:lnTo>
                    <a:pt x="58043" y="580429"/>
                  </a:lnTo>
                  <a:cubicBezTo>
                    <a:pt x="25987" y="580429"/>
                    <a:pt x="0" y="554442"/>
                    <a:pt x="0" y="522386"/>
                  </a:cubicBezTo>
                  <a:lnTo>
                    <a:pt x="0" y="58043"/>
                  </a:lnTo>
                  <a:close/>
                </a:path>
              </a:pathLst>
            </a:cu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ysClr val="windowText" lastClr="000000">
                  <a:shade val="80000"/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spcFirstLastPara="0" vert="horz" wrap="square" lIns="85580" tIns="85580" rIns="85580" bIns="85580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7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 panose="020B0400000000000000" pitchFamily="50" charset="-128"/>
                  <a:cs typeface="+mn-cs"/>
                </a:rPr>
                <a:t>Candidate HR estimation</a:t>
              </a:r>
              <a:endParaRPr kumimoji="0" lang="ja-JP" alt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" name="フリーフォーム 10"/>
            <p:cNvSpPr/>
            <p:nvPr/>
          </p:nvSpPr>
          <p:spPr>
            <a:xfrm>
              <a:off x="1084912" y="4752382"/>
              <a:ext cx="318939" cy="217661"/>
            </a:xfrm>
            <a:custGeom>
              <a:avLst/>
              <a:gdLst>
                <a:gd name="connsiteX0" fmla="*/ 0 w 217661"/>
                <a:gd name="connsiteY0" fmla="*/ 52239 h 261193"/>
                <a:gd name="connsiteX1" fmla="*/ 108831 w 217661"/>
                <a:gd name="connsiteY1" fmla="*/ 52239 h 261193"/>
                <a:gd name="connsiteX2" fmla="*/ 108831 w 217661"/>
                <a:gd name="connsiteY2" fmla="*/ 0 h 261193"/>
                <a:gd name="connsiteX3" fmla="*/ 217661 w 217661"/>
                <a:gd name="connsiteY3" fmla="*/ 130597 h 261193"/>
                <a:gd name="connsiteX4" fmla="*/ 108831 w 217661"/>
                <a:gd name="connsiteY4" fmla="*/ 261193 h 261193"/>
                <a:gd name="connsiteX5" fmla="*/ 108831 w 217661"/>
                <a:gd name="connsiteY5" fmla="*/ 208954 h 261193"/>
                <a:gd name="connsiteX6" fmla="*/ 0 w 217661"/>
                <a:gd name="connsiteY6" fmla="*/ 208954 h 261193"/>
                <a:gd name="connsiteX7" fmla="*/ 0 w 217661"/>
                <a:gd name="connsiteY7" fmla="*/ 52239 h 26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7661" h="261193">
                  <a:moveTo>
                    <a:pt x="174128" y="1"/>
                  </a:moveTo>
                  <a:lnTo>
                    <a:pt x="174128" y="130597"/>
                  </a:lnTo>
                  <a:lnTo>
                    <a:pt x="217661" y="130597"/>
                  </a:lnTo>
                  <a:lnTo>
                    <a:pt x="108830" y="261192"/>
                  </a:lnTo>
                  <a:lnTo>
                    <a:pt x="0" y="130597"/>
                  </a:lnTo>
                  <a:lnTo>
                    <a:pt x="43533" y="130597"/>
                  </a:lnTo>
                  <a:lnTo>
                    <a:pt x="43533" y="1"/>
                  </a:lnTo>
                  <a:lnTo>
                    <a:pt x="174128" y="1"/>
                  </a:lnTo>
                  <a:close/>
                </a:path>
              </a:pathLst>
            </a:custGeom>
            <a:solidFill>
              <a:sysClr val="windowText" lastClr="000000">
                <a:tint val="60000"/>
                <a:hueOff val="0"/>
                <a:satOff val="0"/>
                <a:lumOff val="0"/>
                <a:alphaOff val="0"/>
              </a:sysClr>
            </a:solidFill>
            <a:ln>
              <a:noFill/>
            </a:ln>
            <a:effectLst/>
          </p:spPr>
          <p:txBody>
            <a:bodyPr spcFirstLastPara="0" vert="horz" wrap="square" lIns="52239" tIns="0" rIns="52239" bIns="65298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700" b="0" i="0" u="none" strike="noStrike" kern="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2" name="フリーフォーム 11"/>
            <p:cNvSpPr/>
            <p:nvPr/>
          </p:nvSpPr>
          <p:spPr>
            <a:xfrm>
              <a:off x="283688" y="5006320"/>
              <a:ext cx="1921386" cy="580429"/>
            </a:xfrm>
            <a:custGeom>
              <a:avLst/>
              <a:gdLst>
                <a:gd name="connsiteX0" fmla="*/ 0 w 1573508"/>
                <a:gd name="connsiteY0" fmla="*/ 58043 h 580429"/>
                <a:gd name="connsiteX1" fmla="*/ 58043 w 1573508"/>
                <a:gd name="connsiteY1" fmla="*/ 0 h 580429"/>
                <a:gd name="connsiteX2" fmla="*/ 1515465 w 1573508"/>
                <a:gd name="connsiteY2" fmla="*/ 0 h 580429"/>
                <a:gd name="connsiteX3" fmla="*/ 1573508 w 1573508"/>
                <a:gd name="connsiteY3" fmla="*/ 58043 h 580429"/>
                <a:gd name="connsiteX4" fmla="*/ 1573508 w 1573508"/>
                <a:gd name="connsiteY4" fmla="*/ 522386 h 580429"/>
                <a:gd name="connsiteX5" fmla="*/ 1515465 w 1573508"/>
                <a:gd name="connsiteY5" fmla="*/ 580429 h 580429"/>
                <a:gd name="connsiteX6" fmla="*/ 58043 w 1573508"/>
                <a:gd name="connsiteY6" fmla="*/ 580429 h 580429"/>
                <a:gd name="connsiteX7" fmla="*/ 0 w 1573508"/>
                <a:gd name="connsiteY7" fmla="*/ 522386 h 580429"/>
                <a:gd name="connsiteX8" fmla="*/ 0 w 1573508"/>
                <a:gd name="connsiteY8" fmla="*/ 58043 h 58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3508" h="580429">
                  <a:moveTo>
                    <a:pt x="0" y="58043"/>
                  </a:moveTo>
                  <a:cubicBezTo>
                    <a:pt x="0" y="25987"/>
                    <a:pt x="25987" y="0"/>
                    <a:pt x="58043" y="0"/>
                  </a:cubicBezTo>
                  <a:lnTo>
                    <a:pt x="1515465" y="0"/>
                  </a:lnTo>
                  <a:cubicBezTo>
                    <a:pt x="1547521" y="0"/>
                    <a:pt x="1573508" y="25987"/>
                    <a:pt x="1573508" y="58043"/>
                  </a:cubicBezTo>
                  <a:lnTo>
                    <a:pt x="1573508" y="522386"/>
                  </a:lnTo>
                  <a:cubicBezTo>
                    <a:pt x="1573508" y="554442"/>
                    <a:pt x="1547521" y="580429"/>
                    <a:pt x="1515465" y="580429"/>
                  </a:cubicBezTo>
                  <a:lnTo>
                    <a:pt x="58043" y="580429"/>
                  </a:lnTo>
                  <a:cubicBezTo>
                    <a:pt x="25987" y="580429"/>
                    <a:pt x="0" y="554442"/>
                    <a:pt x="0" y="522386"/>
                  </a:cubicBezTo>
                  <a:lnTo>
                    <a:pt x="0" y="58043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solidFill>
                <a:sysClr val="windowText" lastClr="000000">
                  <a:shade val="80000"/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txBody>
            <a:bodyPr spcFirstLastPara="0" vert="horz" wrap="square" lIns="85580" tIns="85580" rIns="85580" bIns="85580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7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 panose="020B0400000000000000" pitchFamily="50" charset="-128"/>
                  <a:cs typeface="+mn-cs"/>
                </a:rPr>
                <a:t>Histogram voting</a:t>
              </a:r>
              <a:endParaRPr kumimoji="0" lang="ja-JP" alt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3" name="フリーフォーム 12"/>
            <p:cNvSpPr/>
            <p:nvPr/>
          </p:nvSpPr>
          <p:spPr>
            <a:xfrm>
              <a:off x="1091508" y="5627543"/>
              <a:ext cx="318939" cy="217661"/>
            </a:xfrm>
            <a:custGeom>
              <a:avLst/>
              <a:gdLst>
                <a:gd name="connsiteX0" fmla="*/ 0 w 217661"/>
                <a:gd name="connsiteY0" fmla="*/ 52239 h 261193"/>
                <a:gd name="connsiteX1" fmla="*/ 108831 w 217661"/>
                <a:gd name="connsiteY1" fmla="*/ 52239 h 261193"/>
                <a:gd name="connsiteX2" fmla="*/ 108831 w 217661"/>
                <a:gd name="connsiteY2" fmla="*/ 0 h 261193"/>
                <a:gd name="connsiteX3" fmla="*/ 217661 w 217661"/>
                <a:gd name="connsiteY3" fmla="*/ 130597 h 261193"/>
                <a:gd name="connsiteX4" fmla="*/ 108831 w 217661"/>
                <a:gd name="connsiteY4" fmla="*/ 261193 h 261193"/>
                <a:gd name="connsiteX5" fmla="*/ 108831 w 217661"/>
                <a:gd name="connsiteY5" fmla="*/ 208954 h 261193"/>
                <a:gd name="connsiteX6" fmla="*/ 0 w 217661"/>
                <a:gd name="connsiteY6" fmla="*/ 208954 h 261193"/>
                <a:gd name="connsiteX7" fmla="*/ 0 w 217661"/>
                <a:gd name="connsiteY7" fmla="*/ 52239 h 261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7661" h="261193">
                  <a:moveTo>
                    <a:pt x="174128" y="1"/>
                  </a:moveTo>
                  <a:lnTo>
                    <a:pt x="174128" y="130597"/>
                  </a:lnTo>
                  <a:lnTo>
                    <a:pt x="217661" y="130597"/>
                  </a:lnTo>
                  <a:lnTo>
                    <a:pt x="108830" y="261192"/>
                  </a:lnTo>
                  <a:lnTo>
                    <a:pt x="0" y="130597"/>
                  </a:lnTo>
                  <a:lnTo>
                    <a:pt x="43533" y="130597"/>
                  </a:lnTo>
                  <a:lnTo>
                    <a:pt x="43533" y="1"/>
                  </a:lnTo>
                  <a:lnTo>
                    <a:pt x="174128" y="1"/>
                  </a:lnTo>
                  <a:close/>
                </a:path>
              </a:pathLst>
            </a:custGeom>
            <a:solidFill>
              <a:sysClr val="windowText" lastClr="000000">
                <a:tint val="60000"/>
                <a:hueOff val="0"/>
                <a:satOff val="0"/>
                <a:lumOff val="0"/>
                <a:alphaOff val="0"/>
              </a:sysClr>
            </a:solidFill>
            <a:ln>
              <a:noFill/>
            </a:ln>
            <a:effectLst/>
          </p:spPr>
          <p:txBody>
            <a:bodyPr spcFirstLastPara="0" vert="horz" wrap="square" lIns="52239" tIns="0" rIns="52239" bIns="65298" numCol="1" spcCol="1270" anchor="ctr" anchorCtr="0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700" b="0" i="0" u="none" strike="noStrike" kern="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4" name="フリーフォーム 13"/>
            <p:cNvSpPr/>
            <p:nvPr/>
          </p:nvSpPr>
          <p:spPr>
            <a:xfrm>
              <a:off x="290284" y="5881481"/>
              <a:ext cx="1921386" cy="580429"/>
            </a:xfrm>
            <a:custGeom>
              <a:avLst/>
              <a:gdLst>
                <a:gd name="connsiteX0" fmla="*/ 0 w 1573508"/>
                <a:gd name="connsiteY0" fmla="*/ 58043 h 580429"/>
                <a:gd name="connsiteX1" fmla="*/ 58043 w 1573508"/>
                <a:gd name="connsiteY1" fmla="*/ 0 h 580429"/>
                <a:gd name="connsiteX2" fmla="*/ 1515465 w 1573508"/>
                <a:gd name="connsiteY2" fmla="*/ 0 h 580429"/>
                <a:gd name="connsiteX3" fmla="*/ 1573508 w 1573508"/>
                <a:gd name="connsiteY3" fmla="*/ 58043 h 580429"/>
                <a:gd name="connsiteX4" fmla="*/ 1573508 w 1573508"/>
                <a:gd name="connsiteY4" fmla="*/ 522386 h 580429"/>
                <a:gd name="connsiteX5" fmla="*/ 1515465 w 1573508"/>
                <a:gd name="connsiteY5" fmla="*/ 580429 h 580429"/>
                <a:gd name="connsiteX6" fmla="*/ 58043 w 1573508"/>
                <a:gd name="connsiteY6" fmla="*/ 580429 h 580429"/>
                <a:gd name="connsiteX7" fmla="*/ 0 w 1573508"/>
                <a:gd name="connsiteY7" fmla="*/ 522386 h 580429"/>
                <a:gd name="connsiteX8" fmla="*/ 0 w 1573508"/>
                <a:gd name="connsiteY8" fmla="*/ 58043 h 580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3508" h="580429">
                  <a:moveTo>
                    <a:pt x="0" y="58043"/>
                  </a:moveTo>
                  <a:cubicBezTo>
                    <a:pt x="0" y="25987"/>
                    <a:pt x="25987" y="0"/>
                    <a:pt x="58043" y="0"/>
                  </a:cubicBezTo>
                  <a:lnTo>
                    <a:pt x="1515465" y="0"/>
                  </a:lnTo>
                  <a:cubicBezTo>
                    <a:pt x="1547521" y="0"/>
                    <a:pt x="1573508" y="25987"/>
                    <a:pt x="1573508" y="58043"/>
                  </a:cubicBezTo>
                  <a:lnTo>
                    <a:pt x="1573508" y="522386"/>
                  </a:lnTo>
                  <a:cubicBezTo>
                    <a:pt x="1573508" y="554442"/>
                    <a:pt x="1547521" y="580429"/>
                    <a:pt x="1515465" y="580429"/>
                  </a:cubicBezTo>
                  <a:lnTo>
                    <a:pt x="58043" y="580429"/>
                  </a:lnTo>
                  <a:cubicBezTo>
                    <a:pt x="25987" y="580429"/>
                    <a:pt x="0" y="554442"/>
                    <a:pt x="0" y="522386"/>
                  </a:cubicBezTo>
                  <a:lnTo>
                    <a:pt x="0" y="58043"/>
                  </a:lnTo>
                  <a:close/>
                </a:path>
              </a:pathLst>
            </a:cu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spcFirstLastPara="0" vert="horz" wrap="square" lIns="85580" tIns="85580" rIns="85580" bIns="85580" numCol="1" spcCol="1270" anchor="ctr" anchorCtr="0">
              <a:noAutofit/>
            </a:bodyPr>
            <a:lstStyle/>
            <a:p>
              <a:pPr marL="0" marR="0" lvl="0" indent="0" algn="ctr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7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 panose="020B0400000000000000" pitchFamily="50" charset="-128"/>
                  <a:cs typeface="+mn-cs"/>
                </a:rPr>
                <a:t>Estimated HR</a:t>
              </a:r>
              <a:endParaRPr kumimoji="0" lang="ja-JP" alt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15" name="テキスト ボックス 14"/>
          <p:cNvSpPr txBox="1"/>
          <p:nvPr/>
        </p:nvSpPr>
        <p:spPr>
          <a:xfrm>
            <a:off x="2886970" y="4530910"/>
            <a:ext cx="368771" cy="685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・</a:t>
            </a:r>
            <a:endParaRPr kumimoji="1" lang="en-US" altLang="ja-JP" sz="1800" b="1" i="0" u="none" strike="noStrike" kern="120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・</a:t>
            </a:r>
            <a:endParaRPr kumimoji="1" lang="en-US" altLang="ja-JP" sz="1800" b="1" i="0" u="none" strike="noStrike" kern="120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14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・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16" name="右中かっこ 15"/>
          <p:cNvSpPr/>
          <p:nvPr/>
        </p:nvSpPr>
        <p:spPr>
          <a:xfrm>
            <a:off x="5851560" y="1685818"/>
            <a:ext cx="394896" cy="4760167"/>
          </a:xfrm>
          <a:prstGeom prst="rightBrace">
            <a:avLst/>
          </a:prstGeom>
          <a:noFill/>
          <a:ln w="12700" cap="flat" cmpd="sng" algn="ctr">
            <a:solidFill>
              <a:srgbClr val="44546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4605844" y="1788736"/>
            <a:ext cx="1368000" cy="305136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rPr>
              <a:t>HR (78.49)</a:t>
            </a:r>
            <a:endParaRPr kumimoji="0" lang="ja-JP" alt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4605844" y="2240858"/>
            <a:ext cx="1368000" cy="305136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rPr>
              <a:t>HR (52.21)</a:t>
            </a:r>
            <a:endParaRPr kumimoji="0" lang="ja-JP" alt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4605844" y="2690331"/>
            <a:ext cx="1368000" cy="305136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rPr>
              <a:t>HR (78.16)</a:t>
            </a:r>
            <a:endParaRPr kumimoji="0" lang="ja-JP" alt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2798148" y="1131082"/>
            <a:ext cx="2088406" cy="477690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rPr>
              <a:t>Repeat 500 times</a:t>
            </a:r>
          </a:p>
        </p:txBody>
      </p:sp>
      <p:grpSp>
        <p:nvGrpSpPr>
          <p:cNvPr id="21" name="グループ化 20"/>
          <p:cNvGrpSpPr>
            <a:grpSpLocks noChangeAspect="1"/>
          </p:cNvGrpSpPr>
          <p:nvPr/>
        </p:nvGrpSpPr>
        <p:grpSpPr>
          <a:xfrm>
            <a:off x="2727075" y="1775648"/>
            <a:ext cx="816065" cy="612048"/>
            <a:chOff x="2517001" y="2140608"/>
            <a:chExt cx="1044351" cy="783263"/>
          </a:xfrm>
        </p:grpSpPr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7001" y="2140608"/>
              <a:ext cx="1044351" cy="783263"/>
            </a:xfrm>
            <a:prstGeom prst="rect">
              <a:avLst/>
            </a:prstGeom>
          </p:spPr>
        </p:pic>
        <p:sp>
          <p:nvSpPr>
            <p:cNvPr id="23" name="正方形/長方形 22"/>
            <p:cNvSpPr/>
            <p:nvPr/>
          </p:nvSpPr>
          <p:spPr>
            <a:xfrm>
              <a:off x="2772225" y="2626829"/>
              <a:ext cx="95792" cy="98762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3006272" y="2551592"/>
              <a:ext cx="91754" cy="9218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25" name="グループ化 24"/>
          <p:cNvGrpSpPr>
            <a:grpSpLocks/>
          </p:cNvGrpSpPr>
          <p:nvPr/>
        </p:nvGrpSpPr>
        <p:grpSpPr>
          <a:xfrm>
            <a:off x="2722520" y="2436781"/>
            <a:ext cx="815477" cy="610755"/>
            <a:chOff x="2518101" y="2140608"/>
            <a:chExt cx="1042149" cy="783262"/>
          </a:xfrm>
        </p:grpSpPr>
        <p:pic>
          <p:nvPicPr>
            <p:cNvPr id="26" name="図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8101" y="2140608"/>
              <a:ext cx="1042149" cy="783262"/>
            </a:xfrm>
            <a:prstGeom prst="rect">
              <a:avLst/>
            </a:prstGeom>
          </p:spPr>
        </p:pic>
        <p:sp>
          <p:nvSpPr>
            <p:cNvPr id="27" name="正方形/長方形 26"/>
            <p:cNvSpPr/>
            <p:nvPr/>
          </p:nvSpPr>
          <p:spPr>
            <a:xfrm>
              <a:off x="2772225" y="2626829"/>
              <a:ext cx="95792" cy="98762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3006272" y="2551592"/>
              <a:ext cx="91754" cy="9218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29" name="右中かっこ 28"/>
          <p:cNvSpPr/>
          <p:nvPr/>
        </p:nvSpPr>
        <p:spPr>
          <a:xfrm flipH="1">
            <a:off x="3602009" y="1775951"/>
            <a:ext cx="138756" cy="1280865"/>
          </a:xfrm>
          <a:prstGeom prst="rightBrace">
            <a:avLst>
              <a:gd name="adj1" fmla="val 44410"/>
              <a:gd name="adj2" fmla="val 50000"/>
            </a:avLst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7271658" y="4710742"/>
            <a:ext cx="210430" cy="114080"/>
          </a:xfrm>
          <a:prstGeom prst="rect">
            <a:avLst/>
          </a:prstGeom>
          <a:solidFill>
            <a:srgbClr val="1D9A78">
              <a:lumMod val="75000"/>
            </a:srgbClr>
          </a:solidFill>
          <a:ln w="1270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1" name="フリーフォーム 30"/>
          <p:cNvSpPr/>
          <p:nvPr/>
        </p:nvSpPr>
        <p:spPr>
          <a:xfrm>
            <a:off x="5969527" y="1922673"/>
            <a:ext cx="1345016" cy="1704565"/>
          </a:xfrm>
          <a:custGeom>
            <a:avLst/>
            <a:gdLst>
              <a:gd name="connsiteX0" fmla="*/ 0 w 1738403"/>
              <a:gd name="connsiteY0" fmla="*/ 7252 h 1307578"/>
              <a:gd name="connsiteX1" fmla="*/ 1043042 w 1738403"/>
              <a:gd name="connsiteY1" fmla="*/ 195000 h 1307578"/>
              <a:gd name="connsiteX2" fmla="*/ 1738403 w 1738403"/>
              <a:gd name="connsiteY2" fmla="*/ 1307578 h 1307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8403" h="1307578">
                <a:moveTo>
                  <a:pt x="0" y="7252"/>
                </a:moveTo>
                <a:cubicBezTo>
                  <a:pt x="376654" y="-7235"/>
                  <a:pt x="753308" y="-21721"/>
                  <a:pt x="1043042" y="195000"/>
                </a:cubicBezTo>
                <a:cubicBezTo>
                  <a:pt x="1332776" y="411721"/>
                  <a:pt x="1535589" y="859649"/>
                  <a:pt x="1738403" y="1307578"/>
                </a:cubicBezTo>
              </a:path>
            </a:pathLst>
          </a:custGeom>
          <a:noFill/>
          <a:ln w="15875" cap="flat" cmpd="sng" algn="ctr">
            <a:solidFill>
              <a:schemeClr val="accent1"/>
            </a:solidFill>
            <a:prstDash val="sysDash"/>
            <a:miter lim="800000"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2" name="ドーナツ 31"/>
          <p:cNvSpPr>
            <a:spLocks noChangeAspect="1"/>
          </p:cNvSpPr>
          <p:nvPr/>
        </p:nvSpPr>
        <p:spPr>
          <a:xfrm>
            <a:off x="5084857" y="1725339"/>
            <a:ext cx="409974" cy="409974"/>
          </a:xfrm>
          <a:prstGeom prst="donut">
            <a:avLst/>
          </a:prstGeom>
          <a:solidFill>
            <a:srgbClr val="0070C0">
              <a:alpha val="50196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7145742" y="2466931"/>
            <a:ext cx="738542" cy="284889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rPr>
              <a:t>Voting</a:t>
            </a:r>
            <a:endParaRPr kumimoji="0" lang="ja-JP" alt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4" name="乗算 33"/>
          <p:cNvSpPr>
            <a:spLocks noChangeAspect="1"/>
          </p:cNvSpPr>
          <p:nvPr/>
        </p:nvSpPr>
        <p:spPr>
          <a:xfrm>
            <a:off x="4994079" y="2088019"/>
            <a:ext cx="591530" cy="626118"/>
          </a:xfrm>
          <a:prstGeom prst="mathMultiply">
            <a:avLst>
              <a:gd name="adj1" fmla="val 20177"/>
            </a:avLst>
          </a:prstGeom>
          <a:solidFill>
            <a:srgbClr val="FF0000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5" name="ドーナツ 34"/>
          <p:cNvSpPr>
            <a:spLocks noChangeAspect="1"/>
          </p:cNvSpPr>
          <p:nvPr/>
        </p:nvSpPr>
        <p:spPr>
          <a:xfrm>
            <a:off x="5084857" y="2649834"/>
            <a:ext cx="409974" cy="409974"/>
          </a:xfrm>
          <a:prstGeom prst="donut">
            <a:avLst/>
          </a:prstGeom>
          <a:solidFill>
            <a:srgbClr val="0070C0">
              <a:alpha val="50196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6957300" y="2995457"/>
            <a:ext cx="752400" cy="284889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rPr>
              <a:t>Voting</a:t>
            </a:r>
            <a:endParaRPr kumimoji="0" lang="ja-JP" alt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7271657" y="4596661"/>
            <a:ext cx="210430" cy="114080"/>
          </a:xfrm>
          <a:prstGeom prst="rect">
            <a:avLst/>
          </a:prstGeom>
          <a:solidFill>
            <a:srgbClr val="1D9A78">
              <a:lumMod val="75000"/>
            </a:srgbClr>
          </a:solidFill>
          <a:ln w="1270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8" name="右中かっこ 37"/>
          <p:cNvSpPr/>
          <p:nvPr/>
        </p:nvSpPr>
        <p:spPr>
          <a:xfrm flipH="1">
            <a:off x="3605993" y="3228754"/>
            <a:ext cx="138756" cy="1280865"/>
          </a:xfrm>
          <a:prstGeom prst="rightBrace">
            <a:avLst>
              <a:gd name="adj1" fmla="val 44410"/>
              <a:gd name="adj2" fmla="val 50000"/>
            </a:avLst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39" name="グループ化 38"/>
          <p:cNvGrpSpPr/>
          <p:nvPr/>
        </p:nvGrpSpPr>
        <p:grpSpPr>
          <a:xfrm>
            <a:off x="2717737" y="3230301"/>
            <a:ext cx="820620" cy="1271888"/>
            <a:chOff x="2717737" y="3411799"/>
            <a:chExt cx="820620" cy="1271888"/>
          </a:xfrm>
        </p:grpSpPr>
        <p:pic>
          <p:nvPicPr>
            <p:cNvPr id="40" name="図 3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2292" y="3411799"/>
              <a:ext cx="816065" cy="612048"/>
            </a:xfrm>
            <a:prstGeom prst="rect">
              <a:avLst/>
            </a:prstGeom>
          </p:spPr>
        </p:pic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7737" y="4072932"/>
              <a:ext cx="815477" cy="610755"/>
            </a:xfrm>
            <a:prstGeom prst="rect">
              <a:avLst/>
            </a:prstGeom>
          </p:spPr>
        </p:pic>
        <p:sp>
          <p:nvSpPr>
            <p:cNvPr id="42" name="正方形/長方形 41"/>
            <p:cNvSpPr/>
            <p:nvPr/>
          </p:nvSpPr>
          <p:spPr>
            <a:xfrm>
              <a:off x="3091211" y="4434172"/>
              <a:ext cx="74847" cy="7716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2958487" y="4387585"/>
              <a:ext cx="71692" cy="7203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4" name="正方形/長方形 43"/>
            <p:cNvSpPr/>
            <p:nvPr/>
          </p:nvSpPr>
          <p:spPr>
            <a:xfrm>
              <a:off x="3093001" y="3785129"/>
              <a:ext cx="74847" cy="7716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45" name="正方形/長方形 44"/>
            <p:cNvSpPr/>
            <p:nvPr/>
          </p:nvSpPr>
          <p:spPr>
            <a:xfrm>
              <a:off x="2960277" y="3738542"/>
              <a:ext cx="71692" cy="7203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endParaRPr>
            </a:p>
          </p:txBody>
        </p:sp>
      </p:grpSp>
      <p:sp>
        <p:nvSpPr>
          <p:cNvPr id="46" name="正方形/長方形 45"/>
          <p:cNvSpPr/>
          <p:nvPr/>
        </p:nvSpPr>
        <p:spPr>
          <a:xfrm>
            <a:off x="4605844" y="3214392"/>
            <a:ext cx="1368000" cy="305136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rPr>
              <a:t>HR (79.32)</a:t>
            </a:r>
            <a:endParaRPr kumimoji="0" lang="ja-JP" alt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4605844" y="3655535"/>
            <a:ext cx="1368000" cy="305136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rPr>
              <a:t>HR </a:t>
            </a:r>
            <a:r>
              <a:rPr kumimoji="0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rPr>
              <a:t>(76.77)</a:t>
            </a:r>
            <a:endParaRPr kumimoji="0" lang="ja-JP" alt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4605844" y="4121944"/>
            <a:ext cx="1368000" cy="305136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rPr>
              <a:t>HR (78.08)</a:t>
            </a:r>
            <a:endParaRPr kumimoji="0" lang="ja-JP" alt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9" name="右中かっこ 48"/>
          <p:cNvSpPr/>
          <p:nvPr/>
        </p:nvSpPr>
        <p:spPr>
          <a:xfrm flipH="1">
            <a:off x="3608649" y="5165120"/>
            <a:ext cx="138756" cy="1280865"/>
          </a:xfrm>
          <a:prstGeom prst="rightBrace">
            <a:avLst>
              <a:gd name="adj1" fmla="val 44410"/>
              <a:gd name="adj2" fmla="val 50000"/>
            </a:avLst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50" name="グループ化 49"/>
          <p:cNvGrpSpPr/>
          <p:nvPr/>
        </p:nvGrpSpPr>
        <p:grpSpPr>
          <a:xfrm>
            <a:off x="2717737" y="5165120"/>
            <a:ext cx="820620" cy="1271888"/>
            <a:chOff x="2717737" y="3411799"/>
            <a:chExt cx="820620" cy="1271888"/>
          </a:xfrm>
        </p:grpSpPr>
        <p:pic>
          <p:nvPicPr>
            <p:cNvPr id="51" name="図 5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2292" y="3411799"/>
              <a:ext cx="816065" cy="612048"/>
            </a:xfrm>
            <a:prstGeom prst="rect">
              <a:avLst/>
            </a:prstGeom>
          </p:spPr>
        </p:pic>
        <p:pic>
          <p:nvPicPr>
            <p:cNvPr id="52" name="図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7737" y="4072932"/>
              <a:ext cx="815477" cy="610755"/>
            </a:xfrm>
            <a:prstGeom prst="rect">
              <a:avLst/>
            </a:prstGeom>
          </p:spPr>
        </p:pic>
      </p:grpSp>
      <p:sp>
        <p:nvSpPr>
          <p:cNvPr id="53" name="正方形/長方形 52"/>
          <p:cNvSpPr/>
          <p:nvPr/>
        </p:nvSpPr>
        <p:spPr>
          <a:xfrm>
            <a:off x="2981122" y="6183810"/>
            <a:ext cx="75457" cy="7779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3095066" y="6119189"/>
            <a:ext cx="72276" cy="7261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2975352" y="5519408"/>
            <a:ext cx="75457" cy="7779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3089296" y="5454787"/>
            <a:ext cx="72276" cy="7261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4605844" y="5163321"/>
            <a:ext cx="1368000" cy="305136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rPr>
              <a:t>HR (93.85)</a:t>
            </a:r>
            <a:endParaRPr kumimoji="0" lang="ja-JP" alt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8" name="フリーフォーム 57"/>
          <p:cNvSpPr/>
          <p:nvPr/>
        </p:nvSpPr>
        <p:spPr>
          <a:xfrm>
            <a:off x="5975917" y="2825722"/>
            <a:ext cx="1186910" cy="810477"/>
          </a:xfrm>
          <a:custGeom>
            <a:avLst/>
            <a:gdLst>
              <a:gd name="connsiteX0" fmla="*/ 0 w 1568040"/>
              <a:gd name="connsiteY0" fmla="*/ 3560 h 455545"/>
              <a:gd name="connsiteX1" fmla="*/ 730130 w 1568040"/>
              <a:gd name="connsiteY1" fmla="*/ 66143 h 455545"/>
              <a:gd name="connsiteX2" fmla="*/ 1568040 w 1568040"/>
              <a:gd name="connsiteY2" fmla="*/ 455545 h 45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8040" h="455545">
                <a:moveTo>
                  <a:pt x="0" y="3560"/>
                </a:moveTo>
                <a:cubicBezTo>
                  <a:pt x="234395" y="-2814"/>
                  <a:pt x="468790" y="-9188"/>
                  <a:pt x="730130" y="66143"/>
                </a:cubicBezTo>
                <a:cubicBezTo>
                  <a:pt x="991470" y="141474"/>
                  <a:pt x="1279755" y="298509"/>
                  <a:pt x="1568040" y="455545"/>
                </a:cubicBezTo>
              </a:path>
            </a:pathLst>
          </a:custGeom>
          <a:noFill/>
          <a:ln w="15875" cap="flat" cmpd="sng" algn="ctr">
            <a:solidFill>
              <a:schemeClr val="accent1"/>
            </a:solidFill>
            <a:prstDash val="sysDash"/>
            <a:miter lim="800000"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9" name="ドーナツ 58"/>
          <p:cNvSpPr>
            <a:spLocks noChangeAspect="1"/>
          </p:cNvSpPr>
          <p:nvPr/>
        </p:nvSpPr>
        <p:spPr>
          <a:xfrm>
            <a:off x="5084857" y="3149524"/>
            <a:ext cx="409974" cy="409974"/>
          </a:xfrm>
          <a:prstGeom prst="donut">
            <a:avLst/>
          </a:prstGeom>
          <a:solidFill>
            <a:srgbClr val="0070C0">
              <a:alpha val="50196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0" name="ドーナツ 59"/>
          <p:cNvSpPr>
            <a:spLocks noChangeAspect="1"/>
          </p:cNvSpPr>
          <p:nvPr/>
        </p:nvSpPr>
        <p:spPr>
          <a:xfrm>
            <a:off x="5084857" y="4074019"/>
            <a:ext cx="409974" cy="409974"/>
          </a:xfrm>
          <a:prstGeom prst="donut">
            <a:avLst/>
          </a:prstGeom>
          <a:solidFill>
            <a:srgbClr val="0070C0">
              <a:alpha val="50196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1" name="ドーナツ 60"/>
          <p:cNvSpPr>
            <a:spLocks noChangeAspect="1"/>
          </p:cNvSpPr>
          <p:nvPr/>
        </p:nvSpPr>
        <p:spPr>
          <a:xfrm>
            <a:off x="5084857" y="3609499"/>
            <a:ext cx="409974" cy="409974"/>
          </a:xfrm>
          <a:prstGeom prst="donut">
            <a:avLst/>
          </a:prstGeom>
          <a:solidFill>
            <a:srgbClr val="0070C0">
              <a:alpha val="50196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2" name="正方形/長方形 61"/>
          <p:cNvSpPr/>
          <p:nvPr/>
        </p:nvSpPr>
        <p:spPr>
          <a:xfrm>
            <a:off x="7271657" y="4488694"/>
            <a:ext cx="210430" cy="114080"/>
          </a:xfrm>
          <a:prstGeom prst="rect">
            <a:avLst/>
          </a:prstGeom>
          <a:solidFill>
            <a:srgbClr val="1D9A78">
              <a:lumMod val="75000"/>
            </a:srgbClr>
          </a:solidFill>
          <a:ln w="1270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3" name="正方形/長方形 62"/>
          <p:cNvSpPr/>
          <p:nvPr/>
        </p:nvSpPr>
        <p:spPr>
          <a:xfrm>
            <a:off x="7482087" y="4710741"/>
            <a:ext cx="210430" cy="114080"/>
          </a:xfrm>
          <a:prstGeom prst="rect">
            <a:avLst/>
          </a:prstGeom>
          <a:solidFill>
            <a:srgbClr val="1D9A78">
              <a:lumMod val="75000"/>
            </a:srgbClr>
          </a:solidFill>
          <a:ln w="1270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7065959" y="4710598"/>
            <a:ext cx="210430" cy="114080"/>
          </a:xfrm>
          <a:prstGeom prst="rect">
            <a:avLst/>
          </a:prstGeom>
          <a:solidFill>
            <a:srgbClr val="1D9A78">
              <a:lumMod val="75000"/>
            </a:srgbClr>
          </a:solidFill>
          <a:ln w="1270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5" name="フリーフォーム 64"/>
          <p:cNvSpPr/>
          <p:nvPr/>
        </p:nvSpPr>
        <p:spPr>
          <a:xfrm>
            <a:off x="5970830" y="3808940"/>
            <a:ext cx="1095129" cy="305233"/>
          </a:xfrm>
          <a:custGeom>
            <a:avLst/>
            <a:gdLst>
              <a:gd name="connsiteX0" fmla="*/ 0 w 1222358"/>
              <a:gd name="connsiteY0" fmla="*/ 0 h 312696"/>
              <a:gd name="connsiteX1" fmla="*/ 634868 w 1222358"/>
              <a:gd name="connsiteY1" fmla="*/ 85281 h 312696"/>
              <a:gd name="connsiteX2" fmla="*/ 1222358 w 1222358"/>
              <a:gd name="connsiteY2" fmla="*/ 312696 h 312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2358" h="312696">
                <a:moveTo>
                  <a:pt x="0" y="0"/>
                </a:moveTo>
                <a:cubicBezTo>
                  <a:pt x="215571" y="16582"/>
                  <a:pt x="431142" y="33165"/>
                  <a:pt x="634868" y="85281"/>
                </a:cubicBezTo>
                <a:cubicBezTo>
                  <a:pt x="838594" y="137397"/>
                  <a:pt x="1030476" y="225046"/>
                  <a:pt x="1222358" y="312696"/>
                </a:cubicBezTo>
              </a:path>
            </a:pathLst>
          </a:custGeom>
          <a:noFill/>
          <a:ln w="15875" cap="flat" cmpd="sng" algn="ctr">
            <a:solidFill>
              <a:schemeClr val="accent1"/>
            </a:solidFill>
            <a:prstDash val="sysDash"/>
            <a:miter lim="800000"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6" name="フリーフォーム 65"/>
          <p:cNvSpPr/>
          <p:nvPr/>
        </p:nvSpPr>
        <p:spPr>
          <a:xfrm>
            <a:off x="5970830" y="3385159"/>
            <a:ext cx="1095130" cy="495626"/>
          </a:xfrm>
          <a:custGeom>
            <a:avLst/>
            <a:gdLst>
              <a:gd name="connsiteX0" fmla="*/ 0 w 1430823"/>
              <a:gd name="connsiteY0" fmla="*/ 0 h 696460"/>
              <a:gd name="connsiteX1" fmla="*/ 914400 w 1430823"/>
              <a:gd name="connsiteY1" fmla="*/ 161086 h 696460"/>
              <a:gd name="connsiteX2" fmla="*/ 1430823 w 1430823"/>
              <a:gd name="connsiteY2" fmla="*/ 696460 h 696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0823" h="696460">
                <a:moveTo>
                  <a:pt x="0" y="0"/>
                </a:moveTo>
                <a:cubicBezTo>
                  <a:pt x="337965" y="22504"/>
                  <a:pt x="675930" y="45009"/>
                  <a:pt x="914400" y="161086"/>
                </a:cubicBezTo>
                <a:cubicBezTo>
                  <a:pt x="1152870" y="277163"/>
                  <a:pt x="1291846" y="486811"/>
                  <a:pt x="1430823" y="696460"/>
                </a:cubicBezTo>
              </a:path>
            </a:pathLst>
          </a:custGeom>
          <a:noFill/>
          <a:ln w="15875" cap="flat" cmpd="sng" algn="ctr">
            <a:solidFill>
              <a:schemeClr val="accent1"/>
            </a:solidFill>
            <a:prstDash val="sysDash"/>
            <a:miter lim="800000"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7" name="フリーフォーム 66"/>
          <p:cNvSpPr/>
          <p:nvPr/>
        </p:nvSpPr>
        <p:spPr>
          <a:xfrm>
            <a:off x="5986209" y="4237305"/>
            <a:ext cx="1079749" cy="82235"/>
          </a:xfrm>
          <a:custGeom>
            <a:avLst/>
            <a:gdLst>
              <a:gd name="connsiteX0" fmla="*/ 0 w 1222358"/>
              <a:gd name="connsiteY0" fmla="*/ 0 h 312696"/>
              <a:gd name="connsiteX1" fmla="*/ 634868 w 1222358"/>
              <a:gd name="connsiteY1" fmla="*/ 85281 h 312696"/>
              <a:gd name="connsiteX2" fmla="*/ 1222358 w 1222358"/>
              <a:gd name="connsiteY2" fmla="*/ 312696 h 312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2358" h="312696">
                <a:moveTo>
                  <a:pt x="0" y="0"/>
                </a:moveTo>
                <a:cubicBezTo>
                  <a:pt x="215571" y="16582"/>
                  <a:pt x="431142" y="33165"/>
                  <a:pt x="634868" y="85281"/>
                </a:cubicBezTo>
                <a:cubicBezTo>
                  <a:pt x="838594" y="137397"/>
                  <a:pt x="1030476" y="225046"/>
                  <a:pt x="1222358" y="312696"/>
                </a:cubicBezTo>
              </a:path>
            </a:pathLst>
          </a:custGeom>
          <a:noFill/>
          <a:ln w="15875" cap="flat" cmpd="sng" algn="ctr">
            <a:solidFill>
              <a:schemeClr val="accent1"/>
            </a:solidFill>
            <a:prstDash val="sysDash"/>
            <a:miter lim="800000"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8" name="正方形/長方形 67"/>
          <p:cNvSpPr/>
          <p:nvPr/>
        </p:nvSpPr>
        <p:spPr>
          <a:xfrm>
            <a:off x="6096000" y="4408101"/>
            <a:ext cx="752400" cy="284889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kern="0" dirty="0">
                <a:solidFill>
                  <a:srgbClr val="4D4D4D"/>
                </a:solidFill>
                <a:latin typeface="Segoe UI"/>
                <a:ea typeface="游ゴシック" panose="020B0400000000000000" pitchFamily="50" charset="-128"/>
              </a:rPr>
              <a:t>V</a:t>
            </a:r>
            <a:r>
              <a:rPr kumimoji="0" lang="en-US" altLang="ja-JP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rPr>
              <a:t>oting</a:t>
            </a:r>
            <a:endParaRPr kumimoji="0" lang="ja-JP" alt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9" name="ドーナツ 68"/>
          <p:cNvSpPr>
            <a:spLocks noChangeAspect="1"/>
          </p:cNvSpPr>
          <p:nvPr/>
        </p:nvSpPr>
        <p:spPr>
          <a:xfrm>
            <a:off x="5084857" y="6036701"/>
            <a:ext cx="409974" cy="409974"/>
          </a:xfrm>
          <a:prstGeom prst="donut">
            <a:avLst/>
          </a:prstGeom>
          <a:solidFill>
            <a:srgbClr val="0070C0">
              <a:alpha val="50196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0" name="ドーナツ 69"/>
          <p:cNvSpPr>
            <a:spLocks noChangeAspect="1"/>
          </p:cNvSpPr>
          <p:nvPr/>
        </p:nvSpPr>
        <p:spPr>
          <a:xfrm>
            <a:off x="5084857" y="5572181"/>
            <a:ext cx="409974" cy="409974"/>
          </a:xfrm>
          <a:prstGeom prst="donut">
            <a:avLst/>
          </a:prstGeom>
          <a:solidFill>
            <a:srgbClr val="0070C0">
              <a:alpha val="50196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1" name="乗算 70"/>
          <p:cNvSpPr>
            <a:spLocks noChangeAspect="1"/>
          </p:cNvSpPr>
          <p:nvPr/>
        </p:nvSpPr>
        <p:spPr>
          <a:xfrm>
            <a:off x="4994079" y="5004434"/>
            <a:ext cx="591530" cy="626118"/>
          </a:xfrm>
          <a:prstGeom prst="mathMultiply">
            <a:avLst>
              <a:gd name="adj1" fmla="val 20177"/>
            </a:avLst>
          </a:prstGeom>
          <a:solidFill>
            <a:srgbClr val="FF0000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72" name="図 7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391961" y="3006403"/>
            <a:ext cx="2721600" cy="2041200"/>
          </a:xfrm>
          <a:prstGeom prst="rect">
            <a:avLst/>
          </a:prstGeom>
        </p:spPr>
      </p:pic>
      <p:pic>
        <p:nvPicPr>
          <p:cNvPr id="73" name="図 72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388318" y="3007565"/>
            <a:ext cx="2725200" cy="2041200"/>
          </a:xfrm>
          <a:prstGeom prst="rect">
            <a:avLst/>
          </a:prstGeom>
        </p:spPr>
      </p:pic>
      <p:cxnSp>
        <p:nvCxnSpPr>
          <p:cNvPr id="74" name="直線矢印コネクタ 73"/>
          <p:cNvCxnSpPr/>
          <p:nvPr/>
        </p:nvCxnSpPr>
        <p:spPr>
          <a:xfrm flipH="1" flipV="1">
            <a:off x="6734868" y="2804151"/>
            <a:ext cx="9596" cy="2020671"/>
          </a:xfrm>
          <a:prstGeom prst="straightConnector1">
            <a:avLst/>
          </a:prstGeom>
          <a:noFill/>
          <a:ln w="12700" cap="flat" cmpd="sng" algn="ctr">
            <a:solidFill>
              <a:schemeClr val="tx1">
                <a:lumMod val="50000"/>
              </a:schemeClr>
            </a:solidFill>
            <a:prstDash val="solid"/>
            <a:miter lim="800000"/>
            <a:tailEnd type="arrow"/>
          </a:ln>
          <a:effectLst/>
        </p:spPr>
      </p:cxnSp>
      <p:sp>
        <p:nvSpPr>
          <p:cNvPr id="75" name="テキスト ボックス 74"/>
          <p:cNvSpPr txBox="1"/>
          <p:nvPr/>
        </p:nvSpPr>
        <p:spPr>
          <a:xfrm>
            <a:off x="6167090" y="2949258"/>
            <a:ext cx="713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Count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cxnSp>
        <p:nvCxnSpPr>
          <p:cNvPr id="76" name="直線矢印コネクタ 75"/>
          <p:cNvCxnSpPr/>
          <p:nvPr/>
        </p:nvCxnSpPr>
        <p:spPr>
          <a:xfrm>
            <a:off x="6744464" y="4824822"/>
            <a:ext cx="2295636" cy="1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77" name="直線コネクタ 76"/>
          <p:cNvCxnSpPr/>
          <p:nvPr/>
        </p:nvCxnSpPr>
        <p:spPr>
          <a:xfrm flipH="1">
            <a:off x="7416322" y="3144757"/>
            <a:ext cx="22515" cy="1679921"/>
          </a:xfrm>
          <a:prstGeom prst="line">
            <a:avLst/>
          </a:prstGeom>
          <a:noFill/>
          <a:ln w="19050" cap="flat" cmpd="sng" algn="ctr">
            <a:solidFill>
              <a:srgbClr val="0000FF"/>
            </a:solidFill>
            <a:prstDash val="dash"/>
            <a:miter lim="800000"/>
          </a:ln>
          <a:effectLst/>
        </p:spPr>
      </p:cxnSp>
      <p:sp>
        <p:nvSpPr>
          <p:cNvPr id="78" name="正方形/長方形 77"/>
          <p:cNvSpPr/>
          <p:nvPr/>
        </p:nvSpPr>
        <p:spPr>
          <a:xfrm>
            <a:off x="6675730" y="5211324"/>
            <a:ext cx="1645575" cy="383151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rPr>
              <a:t>Parabola fitting</a:t>
            </a:r>
            <a:endParaRPr kumimoji="0" lang="ja-JP" alt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79" name="図 7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8155" y="4856082"/>
            <a:ext cx="2556295" cy="182120"/>
          </a:xfrm>
          <a:prstGeom prst="rect">
            <a:avLst/>
          </a:prstGeom>
        </p:spPr>
      </p:pic>
      <p:sp>
        <p:nvSpPr>
          <p:cNvPr id="80" name="テキスト ボックス 79"/>
          <p:cNvSpPr txBox="1"/>
          <p:nvPr/>
        </p:nvSpPr>
        <p:spPr>
          <a:xfrm>
            <a:off x="8074197" y="4873600"/>
            <a:ext cx="952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HR (BPM)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7086768" y="4812077"/>
            <a:ext cx="98742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78.26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82" name="フリーフォーム 81"/>
          <p:cNvSpPr/>
          <p:nvPr/>
        </p:nvSpPr>
        <p:spPr>
          <a:xfrm>
            <a:off x="5986209" y="4930614"/>
            <a:ext cx="1286351" cy="846554"/>
          </a:xfrm>
          <a:custGeom>
            <a:avLst/>
            <a:gdLst>
              <a:gd name="connsiteX0" fmla="*/ 0 w 1644025"/>
              <a:gd name="connsiteY0" fmla="*/ 829119 h 829119"/>
              <a:gd name="connsiteX1" fmla="*/ 1236572 w 1644025"/>
              <a:gd name="connsiteY1" fmla="*/ 649082 h 829119"/>
              <a:gd name="connsiteX2" fmla="*/ 1644025 w 1644025"/>
              <a:gd name="connsiteY2" fmla="*/ 0 h 829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44025" h="829119">
                <a:moveTo>
                  <a:pt x="0" y="829119"/>
                </a:moveTo>
                <a:cubicBezTo>
                  <a:pt x="481284" y="808193"/>
                  <a:pt x="962568" y="787268"/>
                  <a:pt x="1236572" y="649082"/>
                </a:cubicBezTo>
                <a:cubicBezTo>
                  <a:pt x="1510576" y="510895"/>
                  <a:pt x="1577300" y="255447"/>
                  <a:pt x="1644025" y="0"/>
                </a:cubicBezTo>
              </a:path>
            </a:pathLst>
          </a:custGeom>
          <a:noFill/>
          <a:ln w="15875" cap="flat" cmpd="sng" algn="ctr">
            <a:solidFill>
              <a:schemeClr val="accent1"/>
            </a:solidFill>
            <a:prstDash val="sysDash"/>
            <a:miter lim="800000"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3" name="フリーフォーム 82"/>
          <p:cNvSpPr/>
          <p:nvPr/>
        </p:nvSpPr>
        <p:spPr>
          <a:xfrm>
            <a:off x="5955005" y="4944827"/>
            <a:ext cx="1488116" cy="1299510"/>
          </a:xfrm>
          <a:custGeom>
            <a:avLst/>
            <a:gdLst>
              <a:gd name="connsiteX0" fmla="*/ 0 w 1805111"/>
              <a:gd name="connsiteY0" fmla="*/ 1274475 h 1274475"/>
              <a:gd name="connsiteX1" fmla="*/ 942827 w 1805111"/>
              <a:gd name="connsiteY1" fmla="*/ 1160767 h 1274475"/>
              <a:gd name="connsiteX2" fmla="*/ 1681928 w 1805111"/>
              <a:gd name="connsiteY2" fmla="*/ 805430 h 1274475"/>
              <a:gd name="connsiteX3" fmla="*/ 1800373 w 1805111"/>
              <a:gd name="connsiteY3" fmla="*/ 42641 h 1274475"/>
              <a:gd name="connsiteX4" fmla="*/ 1800373 w 1805111"/>
              <a:gd name="connsiteY4" fmla="*/ 42641 h 1274475"/>
              <a:gd name="connsiteX5" fmla="*/ 1805111 w 1805111"/>
              <a:gd name="connsiteY5" fmla="*/ 0 h 127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05111" h="1274475">
                <a:moveTo>
                  <a:pt x="0" y="1274475"/>
                </a:moveTo>
                <a:cubicBezTo>
                  <a:pt x="331253" y="1256708"/>
                  <a:pt x="662506" y="1238941"/>
                  <a:pt x="942827" y="1160767"/>
                </a:cubicBezTo>
                <a:cubicBezTo>
                  <a:pt x="1223148" y="1082593"/>
                  <a:pt x="1539004" y="991784"/>
                  <a:pt x="1681928" y="805430"/>
                </a:cubicBezTo>
                <a:cubicBezTo>
                  <a:pt x="1824852" y="619076"/>
                  <a:pt x="1800373" y="42641"/>
                  <a:pt x="1800373" y="42641"/>
                </a:cubicBezTo>
                <a:lnTo>
                  <a:pt x="1800373" y="42641"/>
                </a:lnTo>
                <a:lnTo>
                  <a:pt x="1805111" y="0"/>
                </a:lnTo>
              </a:path>
            </a:pathLst>
          </a:custGeom>
          <a:noFill/>
          <a:ln w="15875" cap="flat" cmpd="sng" algn="ctr">
            <a:solidFill>
              <a:schemeClr val="accent1"/>
            </a:solidFill>
            <a:prstDash val="sysDash"/>
            <a:miter lim="800000"/>
            <a:tailEnd type="triangle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4" name="正方形/長方形 83"/>
          <p:cNvSpPr/>
          <p:nvPr/>
        </p:nvSpPr>
        <p:spPr>
          <a:xfrm>
            <a:off x="7263083" y="3282931"/>
            <a:ext cx="221239" cy="1539620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3761502" y="1775648"/>
            <a:ext cx="1058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G-G pair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86" name="正方形/長方形 85"/>
          <p:cNvSpPr/>
          <p:nvPr/>
        </p:nvSpPr>
        <p:spPr>
          <a:xfrm>
            <a:off x="4605844" y="5621253"/>
            <a:ext cx="1368000" cy="305136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rPr>
              <a:t>HR (82.13)</a:t>
            </a:r>
            <a:endParaRPr kumimoji="0" lang="ja-JP" alt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7" name="正方形/長方形 86"/>
          <p:cNvSpPr/>
          <p:nvPr/>
        </p:nvSpPr>
        <p:spPr>
          <a:xfrm>
            <a:off x="4605844" y="6078249"/>
            <a:ext cx="1368000" cy="305136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rPr>
              <a:t>HR (77.61)</a:t>
            </a:r>
            <a:endParaRPr kumimoji="0" lang="ja-JP" alt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3766578" y="2231501"/>
            <a:ext cx="1058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N-N pair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3757598" y="2680782"/>
            <a:ext cx="1058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G-N</a:t>
            </a:r>
            <a:r>
              <a:rPr kumimoji="1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 </a:t>
            </a: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pair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90" name="テキスト ボックス 89"/>
          <p:cNvSpPr txBox="1"/>
          <p:nvPr/>
        </p:nvSpPr>
        <p:spPr>
          <a:xfrm>
            <a:off x="3766440" y="3199164"/>
            <a:ext cx="1058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G-G</a:t>
            </a:r>
            <a:r>
              <a:rPr kumimoji="1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 </a:t>
            </a: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pair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91" name="テキスト ボックス 90"/>
          <p:cNvSpPr txBox="1"/>
          <p:nvPr/>
        </p:nvSpPr>
        <p:spPr>
          <a:xfrm>
            <a:off x="3771516" y="3655017"/>
            <a:ext cx="1058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N-N pair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92" name="テキスト ボックス 91"/>
          <p:cNvSpPr txBox="1"/>
          <p:nvPr/>
        </p:nvSpPr>
        <p:spPr>
          <a:xfrm>
            <a:off x="3762536" y="4104298"/>
            <a:ext cx="1058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G-N</a:t>
            </a:r>
            <a:r>
              <a:rPr kumimoji="1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 </a:t>
            </a: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pair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93" name="テキスト ボックス 92"/>
          <p:cNvSpPr txBox="1"/>
          <p:nvPr/>
        </p:nvSpPr>
        <p:spPr>
          <a:xfrm>
            <a:off x="3755291" y="5166920"/>
            <a:ext cx="1058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G-G pair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94" name="テキスト ボックス 93"/>
          <p:cNvSpPr txBox="1"/>
          <p:nvPr/>
        </p:nvSpPr>
        <p:spPr>
          <a:xfrm>
            <a:off x="3760367" y="5622773"/>
            <a:ext cx="1058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N-N</a:t>
            </a:r>
            <a:r>
              <a:rPr kumimoji="1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 </a:t>
            </a: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pair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95" name="テキスト ボックス 94"/>
          <p:cNvSpPr txBox="1"/>
          <p:nvPr/>
        </p:nvSpPr>
        <p:spPr>
          <a:xfrm>
            <a:off x="3751387" y="6072054"/>
            <a:ext cx="1058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G-N</a:t>
            </a:r>
            <a:r>
              <a:rPr kumimoji="1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 </a:t>
            </a: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pair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5016033" y="1340449"/>
            <a:ext cx="1267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accent1"/>
                </a:solidFill>
              </a:rPr>
              <a:t>R</a:t>
            </a:r>
            <a:r>
              <a:rPr kumimoji="1" lang="en-US" altLang="ja-JP" sz="2400" dirty="0" smtClean="0">
                <a:solidFill>
                  <a:schemeClr val="accent1"/>
                </a:solidFill>
              </a:rPr>
              <a:t>eliable</a:t>
            </a:r>
            <a:endParaRPr kumimoji="1" lang="ja-JP" altLang="en-US" sz="2400" dirty="0">
              <a:solidFill>
                <a:schemeClr val="accent1"/>
              </a:solidFill>
            </a:endParaRPr>
          </a:p>
        </p:txBody>
      </p:sp>
      <p:sp>
        <p:nvSpPr>
          <p:cNvPr id="98" name="テキスト ボックス 97"/>
          <p:cNvSpPr txBox="1"/>
          <p:nvPr/>
        </p:nvSpPr>
        <p:spPr>
          <a:xfrm>
            <a:off x="5995656" y="2146723"/>
            <a:ext cx="1694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accent2"/>
                </a:solidFill>
              </a:rPr>
              <a:t>U</a:t>
            </a:r>
            <a:r>
              <a:rPr kumimoji="1" lang="en-US" altLang="ja-JP" sz="2400" dirty="0" smtClean="0">
                <a:solidFill>
                  <a:schemeClr val="accent2"/>
                </a:solidFill>
              </a:rPr>
              <a:t>nreliable</a:t>
            </a:r>
            <a:endParaRPr kumimoji="1" lang="ja-JP" altLang="en-US" sz="2400" dirty="0">
              <a:solidFill>
                <a:schemeClr val="accent2"/>
              </a:solidFill>
            </a:endParaRPr>
          </a:p>
        </p:txBody>
      </p:sp>
      <p:sp>
        <p:nvSpPr>
          <p:cNvPr id="99" name="テキスト ボックス 98"/>
          <p:cNvSpPr txBox="1"/>
          <p:nvPr/>
        </p:nvSpPr>
        <p:spPr>
          <a:xfrm>
            <a:off x="4952274" y="2987608"/>
            <a:ext cx="1267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accent1"/>
                </a:solidFill>
              </a:rPr>
              <a:t>Reliable</a:t>
            </a:r>
            <a:endParaRPr kumimoji="1" lang="ja-JP" altLang="en-US" sz="2400" dirty="0">
              <a:solidFill>
                <a:schemeClr val="accent1"/>
              </a:solidFill>
            </a:endParaRPr>
          </a:p>
        </p:txBody>
      </p:sp>
      <p:sp>
        <p:nvSpPr>
          <p:cNvPr id="100" name="楕円 99"/>
          <p:cNvSpPr/>
          <p:nvPr/>
        </p:nvSpPr>
        <p:spPr bwMode="auto">
          <a:xfrm>
            <a:off x="7552419" y="3700578"/>
            <a:ext cx="54000" cy="54000"/>
          </a:xfrm>
          <a:prstGeom prst="ellipse">
            <a:avLst/>
          </a:prstGeom>
          <a:solidFill>
            <a:srgbClr val="0000FF"/>
          </a:solidFill>
          <a:ln w="19050">
            <a:solidFill>
              <a:srgbClr val="0000FF"/>
            </a:solidFill>
          </a:ln>
          <a:effectLst/>
          <a:ex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 smtClean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01" name="楕円 100"/>
          <p:cNvSpPr/>
          <p:nvPr/>
        </p:nvSpPr>
        <p:spPr bwMode="auto">
          <a:xfrm>
            <a:off x="7352027" y="3257102"/>
            <a:ext cx="54000" cy="54000"/>
          </a:xfrm>
          <a:prstGeom prst="ellipse">
            <a:avLst/>
          </a:prstGeom>
          <a:solidFill>
            <a:srgbClr val="0000FF"/>
          </a:solidFill>
          <a:ln w="19050">
            <a:solidFill>
              <a:srgbClr val="0000FF"/>
            </a:solidFill>
          </a:ln>
          <a:effectLst/>
          <a:ex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 smtClean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02" name="楕円 101"/>
          <p:cNvSpPr/>
          <p:nvPr/>
        </p:nvSpPr>
        <p:spPr bwMode="auto">
          <a:xfrm>
            <a:off x="7139117" y="4649143"/>
            <a:ext cx="54000" cy="54000"/>
          </a:xfrm>
          <a:prstGeom prst="ellipse">
            <a:avLst/>
          </a:prstGeom>
          <a:solidFill>
            <a:srgbClr val="0000FF"/>
          </a:solidFill>
          <a:ln w="19050">
            <a:solidFill>
              <a:srgbClr val="0000FF"/>
            </a:solidFill>
          </a:ln>
          <a:effectLst/>
          <a:ex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 smtClean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279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 animBg="1"/>
      <p:bldP spid="31" grpId="0" animBg="1"/>
      <p:bldP spid="31" grpId="1" animBg="1"/>
      <p:bldP spid="32" grpId="0" animBg="1"/>
      <p:bldP spid="33" grpId="0" animBg="1"/>
      <p:bldP spid="33" grpId="1" animBg="1"/>
      <p:bldP spid="34" grpId="0" animBg="1"/>
      <p:bldP spid="35" grpId="0" animBg="1"/>
      <p:bldP spid="36" grpId="0" animBg="1"/>
      <p:bldP spid="36" grpId="1" animBg="1"/>
      <p:bldP spid="37" grpId="0" animBg="1"/>
      <p:bldP spid="38" grpId="0" animBg="1"/>
      <p:bldP spid="46" grpId="0" animBg="1"/>
      <p:bldP spid="47" grpId="0" animBg="1"/>
      <p:bldP spid="48" grpId="0" animBg="1"/>
      <p:bldP spid="49" grpId="0" animBg="1"/>
      <p:bldP spid="57" grpId="0" animBg="1"/>
      <p:bldP spid="58" grpId="0" animBg="1"/>
      <p:bldP spid="58" grpId="1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70" grpId="0" animBg="1"/>
      <p:bldP spid="71" grpId="0" animBg="1"/>
      <p:bldP spid="78" grpId="0" animBg="1"/>
      <p:bldP spid="81" grpId="0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6" grpId="0" animBg="1"/>
      <p:bldP spid="87" grpId="0" animBg="1"/>
      <p:bldP spid="90" grpId="0"/>
      <p:bldP spid="91" grpId="0"/>
      <p:bldP spid="92" grpId="0"/>
      <p:bldP spid="93" grpId="0"/>
      <p:bldP spid="94" grpId="0"/>
      <p:bldP spid="95" grpId="0"/>
      <p:bldP spid="97" grpId="0"/>
      <p:bldP spid="97" grpId="1"/>
      <p:bldP spid="98" grpId="0"/>
      <p:bldP spid="98" grpId="1"/>
      <p:bldP spid="99" grpId="0"/>
      <p:bldP spid="99" grpId="1"/>
      <p:bldP spid="100" grpId="0" animBg="1"/>
      <p:bldP spid="101" grpId="0" animBg="1"/>
      <p:bldP spid="10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491" y="3034326"/>
            <a:ext cx="5629241" cy="316644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Experimental setup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816769" y="2269309"/>
            <a:ext cx="2561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5077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Fluorescent (FL)</a:t>
            </a:r>
          </a:p>
          <a:p>
            <a:pPr marL="0" marR="0" lvl="0" indent="0" algn="ctr" defTabSz="35077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 light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258652" y="5422067"/>
            <a:ext cx="1934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5077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Display monitor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320458" y="3562298"/>
            <a:ext cx="1934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5077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NIR light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cxnSp>
        <p:nvCxnSpPr>
          <p:cNvPr id="10" name="直線コネクタ 9"/>
          <p:cNvCxnSpPr/>
          <p:nvPr/>
        </p:nvCxnSpPr>
        <p:spPr>
          <a:xfrm flipV="1">
            <a:off x="5999605" y="3791445"/>
            <a:ext cx="651559" cy="930085"/>
          </a:xfrm>
          <a:prstGeom prst="line">
            <a:avLst/>
          </a:prstGeom>
          <a:noFill/>
          <a:ln w="19050" cap="flat" cmpd="sng" algn="ctr">
            <a:solidFill>
              <a:srgbClr val="4D4D4D"/>
            </a:solidFill>
            <a:prstDash val="solid"/>
            <a:headEnd type="oval"/>
          </a:ln>
          <a:effectLst>
            <a:glow rad="25400">
              <a:schemeClr val="bg1"/>
            </a:glow>
          </a:effectLst>
        </p:spPr>
      </p:cxnSp>
      <p:cxnSp>
        <p:nvCxnSpPr>
          <p:cNvPr id="11" name="直線コネクタ 10"/>
          <p:cNvCxnSpPr/>
          <p:nvPr/>
        </p:nvCxnSpPr>
        <p:spPr>
          <a:xfrm rot="8100000" flipV="1">
            <a:off x="5423628" y="4700308"/>
            <a:ext cx="0" cy="1337033"/>
          </a:xfrm>
          <a:prstGeom prst="line">
            <a:avLst/>
          </a:prstGeom>
          <a:noFill/>
          <a:ln w="19050" cap="flat" cmpd="sng" algn="ctr">
            <a:solidFill>
              <a:srgbClr val="4D4D4D"/>
            </a:solidFill>
            <a:prstDash val="solid"/>
            <a:headEnd type="oval"/>
          </a:ln>
          <a:effectLst>
            <a:glow rad="25400">
              <a:schemeClr val="bg1"/>
            </a:glow>
          </a:effectLst>
        </p:spPr>
      </p:cxnSp>
      <p:cxnSp>
        <p:nvCxnSpPr>
          <p:cNvPr id="12" name="直線コネクタ 11"/>
          <p:cNvCxnSpPr/>
          <p:nvPr/>
        </p:nvCxnSpPr>
        <p:spPr>
          <a:xfrm flipV="1">
            <a:off x="6990607" y="2610234"/>
            <a:ext cx="445471" cy="636198"/>
          </a:xfrm>
          <a:prstGeom prst="line">
            <a:avLst/>
          </a:prstGeom>
          <a:noFill/>
          <a:ln w="19050" cap="flat" cmpd="sng" algn="ctr">
            <a:solidFill>
              <a:srgbClr val="4D4D4D"/>
            </a:solidFill>
            <a:prstDash val="solid"/>
            <a:round/>
            <a:headEnd type="oval"/>
          </a:ln>
          <a:effectLst>
            <a:glow rad="25400">
              <a:schemeClr val="bg1"/>
            </a:glow>
          </a:effectLst>
        </p:spPr>
      </p:cxnSp>
      <p:cxnSp>
        <p:nvCxnSpPr>
          <p:cNvPr id="13" name="直線コネクタ 12"/>
          <p:cNvCxnSpPr/>
          <p:nvPr/>
        </p:nvCxnSpPr>
        <p:spPr>
          <a:xfrm flipV="1">
            <a:off x="7042043" y="2618843"/>
            <a:ext cx="394035" cy="0"/>
          </a:xfrm>
          <a:prstGeom prst="line">
            <a:avLst/>
          </a:prstGeom>
          <a:noFill/>
          <a:ln w="19050" cap="flat" cmpd="sng" algn="ctr">
            <a:solidFill>
              <a:srgbClr val="4D4D4D">
                <a:shade val="95000"/>
                <a:satMod val="105000"/>
              </a:srgbClr>
            </a:solidFill>
            <a:prstDash val="solid"/>
          </a:ln>
          <a:effectLst>
            <a:glow>
              <a:schemeClr val="bg1"/>
            </a:glow>
          </a:effectLst>
        </p:spPr>
      </p:cxnSp>
      <p:cxnSp>
        <p:nvCxnSpPr>
          <p:cNvPr id="14" name="直線コネクタ 13"/>
          <p:cNvCxnSpPr/>
          <p:nvPr/>
        </p:nvCxnSpPr>
        <p:spPr>
          <a:xfrm flipV="1">
            <a:off x="4271372" y="2610234"/>
            <a:ext cx="445471" cy="636198"/>
          </a:xfrm>
          <a:prstGeom prst="line">
            <a:avLst/>
          </a:prstGeom>
          <a:noFill/>
          <a:ln w="19050" cap="flat" cmpd="sng" algn="ctr">
            <a:solidFill>
              <a:srgbClr val="4D4D4D"/>
            </a:solidFill>
            <a:prstDash val="solid"/>
            <a:round/>
            <a:headEnd type="oval"/>
          </a:ln>
          <a:effectLst>
            <a:glow rad="25400">
              <a:schemeClr val="bg1"/>
            </a:glow>
          </a:effectLst>
        </p:spPr>
      </p:cxnSp>
      <p:cxnSp>
        <p:nvCxnSpPr>
          <p:cNvPr id="15" name="直線コネクタ 14"/>
          <p:cNvCxnSpPr/>
          <p:nvPr/>
        </p:nvCxnSpPr>
        <p:spPr>
          <a:xfrm flipV="1">
            <a:off x="4711641" y="2618843"/>
            <a:ext cx="393244" cy="0"/>
          </a:xfrm>
          <a:prstGeom prst="line">
            <a:avLst/>
          </a:prstGeom>
          <a:noFill/>
          <a:ln w="19050" cap="flat" cmpd="sng" algn="ctr">
            <a:solidFill>
              <a:srgbClr val="4D4D4D">
                <a:shade val="95000"/>
                <a:satMod val="105000"/>
              </a:srgbClr>
            </a:solidFill>
            <a:prstDash val="solid"/>
          </a:ln>
          <a:effectLst>
            <a:glow>
              <a:schemeClr val="bg1"/>
            </a:glow>
          </a:effectLst>
        </p:spPr>
      </p:cxnSp>
      <p:cxnSp>
        <p:nvCxnSpPr>
          <p:cNvPr id="16" name="直線コネクタ 15"/>
          <p:cNvCxnSpPr/>
          <p:nvPr/>
        </p:nvCxnSpPr>
        <p:spPr>
          <a:xfrm flipV="1">
            <a:off x="3962281" y="3807390"/>
            <a:ext cx="586091" cy="837025"/>
          </a:xfrm>
          <a:prstGeom prst="line">
            <a:avLst/>
          </a:prstGeom>
          <a:noFill/>
          <a:ln w="19050" cap="flat" cmpd="sng" algn="ctr">
            <a:solidFill>
              <a:srgbClr val="4D4D4D"/>
            </a:solidFill>
            <a:prstDash val="solid"/>
            <a:round/>
            <a:headEnd type="oval"/>
          </a:ln>
          <a:effectLst>
            <a:glow rad="25400">
              <a:schemeClr val="bg1"/>
            </a:glow>
          </a:effectLst>
        </p:spPr>
      </p:cxnSp>
      <p:cxnSp>
        <p:nvCxnSpPr>
          <p:cNvPr id="17" name="直線コネクタ 16"/>
          <p:cNvCxnSpPr/>
          <p:nvPr/>
        </p:nvCxnSpPr>
        <p:spPr>
          <a:xfrm>
            <a:off x="5893361" y="5838936"/>
            <a:ext cx="1831134" cy="0"/>
          </a:xfrm>
          <a:prstGeom prst="line">
            <a:avLst/>
          </a:prstGeom>
          <a:noFill/>
          <a:ln w="19050" cap="rnd" cmpd="sng" algn="ctr">
            <a:solidFill>
              <a:srgbClr val="4D4D4D"/>
            </a:solidFill>
            <a:prstDash val="solid"/>
            <a:headEnd type="none"/>
          </a:ln>
          <a:effectLst>
            <a:glow rad="25400">
              <a:schemeClr val="bg1"/>
            </a:glow>
          </a:effectLst>
        </p:spPr>
      </p:cxnSp>
      <p:cxnSp>
        <p:nvCxnSpPr>
          <p:cNvPr id="18" name="直線コネクタ 17"/>
          <p:cNvCxnSpPr/>
          <p:nvPr/>
        </p:nvCxnSpPr>
        <p:spPr>
          <a:xfrm>
            <a:off x="4563532" y="3791445"/>
            <a:ext cx="3061876" cy="0"/>
          </a:xfrm>
          <a:prstGeom prst="line">
            <a:avLst/>
          </a:prstGeom>
          <a:noFill/>
          <a:ln w="19050" cap="rnd" cmpd="sng" algn="ctr">
            <a:solidFill>
              <a:srgbClr val="4D4D4D"/>
            </a:solidFill>
            <a:prstDash val="solid"/>
            <a:headEnd type="none"/>
          </a:ln>
          <a:effectLst>
            <a:glow rad="25400">
              <a:schemeClr val="bg1"/>
            </a:glow>
          </a:effectLst>
        </p:spPr>
      </p:cxnSp>
      <p:cxnSp>
        <p:nvCxnSpPr>
          <p:cNvPr id="19" name="直線コネクタ 18"/>
          <p:cNvCxnSpPr/>
          <p:nvPr/>
        </p:nvCxnSpPr>
        <p:spPr>
          <a:xfrm flipH="1">
            <a:off x="3023234" y="5142776"/>
            <a:ext cx="649091" cy="649091"/>
          </a:xfrm>
          <a:prstGeom prst="line">
            <a:avLst/>
          </a:prstGeom>
          <a:noFill/>
          <a:ln w="19050" cap="flat" cmpd="sng" algn="ctr">
            <a:solidFill>
              <a:srgbClr val="4D4D4D"/>
            </a:solidFill>
            <a:prstDash val="solid"/>
            <a:headEnd type="oval"/>
          </a:ln>
          <a:effectLst>
            <a:glow rad="25400">
              <a:schemeClr val="bg1"/>
            </a:glow>
          </a:effectLst>
        </p:spPr>
      </p:cxnSp>
      <p:cxnSp>
        <p:nvCxnSpPr>
          <p:cNvPr id="20" name="直線コネクタ 19"/>
          <p:cNvCxnSpPr/>
          <p:nvPr/>
        </p:nvCxnSpPr>
        <p:spPr>
          <a:xfrm flipH="1" flipV="1">
            <a:off x="1647335" y="5793545"/>
            <a:ext cx="1376244" cy="0"/>
          </a:xfrm>
          <a:prstGeom prst="line">
            <a:avLst/>
          </a:prstGeom>
          <a:noFill/>
          <a:ln w="19050" cap="rnd" cmpd="sng" algn="ctr">
            <a:solidFill>
              <a:srgbClr val="4D4D4D"/>
            </a:solidFill>
            <a:prstDash val="solid"/>
            <a:headEnd type="none"/>
          </a:ln>
          <a:effectLst>
            <a:glow rad="25400">
              <a:schemeClr val="bg1"/>
            </a:glow>
          </a:effectLst>
        </p:spPr>
      </p:cxnSp>
      <p:cxnSp>
        <p:nvCxnSpPr>
          <p:cNvPr id="22" name="直線コネクタ 21"/>
          <p:cNvCxnSpPr/>
          <p:nvPr/>
        </p:nvCxnSpPr>
        <p:spPr>
          <a:xfrm rot="2100000" flipH="1">
            <a:off x="4536823" y="3782807"/>
            <a:ext cx="0" cy="93131"/>
          </a:xfrm>
          <a:prstGeom prst="line">
            <a:avLst/>
          </a:prstGeom>
          <a:noFill/>
          <a:ln w="19050" cap="rnd" cmpd="sng" algn="ctr">
            <a:solidFill>
              <a:srgbClr val="4D4D4D"/>
            </a:solidFill>
            <a:prstDash val="solid"/>
          </a:ln>
          <a:effectLst>
            <a:glow>
              <a:schemeClr val="bg1"/>
            </a:glow>
          </a:effectLst>
        </p:spPr>
      </p:cxnSp>
      <p:cxnSp>
        <p:nvCxnSpPr>
          <p:cNvPr id="23" name="直線コネクタ 22"/>
          <p:cNvCxnSpPr/>
          <p:nvPr/>
        </p:nvCxnSpPr>
        <p:spPr>
          <a:xfrm flipH="1">
            <a:off x="5997239" y="3791445"/>
            <a:ext cx="655876" cy="935973"/>
          </a:xfrm>
          <a:prstGeom prst="line">
            <a:avLst/>
          </a:prstGeom>
          <a:noFill/>
          <a:ln w="19050" cap="rnd" cmpd="sng" algn="ctr">
            <a:solidFill>
              <a:srgbClr val="4D4D4D"/>
            </a:solidFill>
            <a:prstDash val="solid"/>
          </a:ln>
          <a:effectLst>
            <a:glow>
              <a:schemeClr val="bg1"/>
            </a:glow>
          </a:effectLst>
        </p:spPr>
      </p:cxnSp>
      <p:sp>
        <p:nvSpPr>
          <p:cNvPr id="40" name="テキスト ボックス 39"/>
          <p:cNvSpPr txBox="1"/>
          <p:nvPr/>
        </p:nvSpPr>
        <p:spPr>
          <a:xfrm>
            <a:off x="70243" y="5284035"/>
            <a:ext cx="1591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5077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Dual</a:t>
            </a:r>
            <a:r>
              <a:rPr kumimoji="1" lang="en-US" altLang="ja-JP" sz="2000" b="0" i="0" u="none" strike="noStrike" kern="1200" cap="none" spc="0" normalizeH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CCD</a:t>
            </a:r>
          </a:p>
          <a:p>
            <a:pPr marL="0" marR="0" lvl="0" indent="0" algn="ctr" defTabSz="35077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 smtClean="0">
                <a:solidFill>
                  <a:srgbClr val="4D4D4D"/>
                </a:solidFill>
                <a:latin typeface="Segoe UI"/>
                <a:ea typeface="游ゴシック"/>
              </a:rPr>
              <a:t>RGB-NIR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 </a:t>
            </a:r>
          </a:p>
          <a:p>
            <a:pPr marL="0" marR="0" lvl="0" indent="0" algn="ctr" defTabSz="35077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camera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cxnSp>
        <p:nvCxnSpPr>
          <p:cNvPr id="46" name="直線コネクタ 45"/>
          <p:cNvCxnSpPr/>
          <p:nvPr/>
        </p:nvCxnSpPr>
        <p:spPr>
          <a:xfrm rot="8100000" flipH="1">
            <a:off x="5860434" y="5759196"/>
            <a:ext cx="0" cy="93131"/>
          </a:xfrm>
          <a:prstGeom prst="line">
            <a:avLst/>
          </a:prstGeom>
          <a:noFill/>
          <a:ln w="19050" cap="rnd" cmpd="sng" algn="ctr">
            <a:solidFill>
              <a:srgbClr val="4D4D4D"/>
            </a:solidFill>
            <a:prstDash val="solid"/>
          </a:ln>
          <a:effectLst>
            <a:glow>
              <a:schemeClr val="bg1"/>
            </a:glow>
          </a:effectLst>
        </p:spPr>
      </p:cxnSp>
      <p:cxnSp>
        <p:nvCxnSpPr>
          <p:cNvPr id="47" name="直線コネクタ 46"/>
          <p:cNvCxnSpPr/>
          <p:nvPr/>
        </p:nvCxnSpPr>
        <p:spPr>
          <a:xfrm rot="2700000" flipH="1">
            <a:off x="3065881" y="5715549"/>
            <a:ext cx="0" cy="93131"/>
          </a:xfrm>
          <a:prstGeom prst="line">
            <a:avLst/>
          </a:prstGeom>
          <a:noFill/>
          <a:ln w="19050" cap="rnd" cmpd="sng" algn="ctr">
            <a:solidFill>
              <a:srgbClr val="4D4D4D"/>
            </a:solidFill>
            <a:prstDash val="solid"/>
          </a:ln>
          <a:effectLst>
            <a:glow>
              <a:schemeClr val="bg1"/>
            </a:glow>
          </a:effectLst>
        </p:spPr>
      </p:cxnSp>
      <p:sp>
        <p:nvSpPr>
          <p:cNvPr id="48" name="テキスト ボックス 47"/>
          <p:cNvSpPr txBox="1"/>
          <p:nvPr/>
        </p:nvSpPr>
        <p:spPr>
          <a:xfrm>
            <a:off x="699024" y="926177"/>
            <a:ext cx="79101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20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 subjects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 </a:t>
            </a:r>
            <a:r>
              <a:rPr kumimoji="1" lang="en-US" altLang="ja-JP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      30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 seconds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800" dirty="0">
                <a:solidFill>
                  <a:srgbClr val="4D4D4D"/>
                </a:solidFill>
                <a:latin typeface="Segoe UI"/>
                <a:ea typeface="游ゴシック"/>
              </a:rPr>
              <a:t>U</a:t>
            </a:r>
            <a:r>
              <a:rPr kumimoji="1" lang="en-US" altLang="ja-JP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nder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 </a:t>
            </a:r>
            <a:r>
              <a:rPr kumimoji="1" lang="en-US" altLang="ja-JP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4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 illumination conditions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800" dirty="0" smtClean="0">
                <a:solidFill>
                  <a:srgbClr val="4D4D4D"/>
                </a:solidFill>
                <a:latin typeface="Segoe UI"/>
                <a:ea typeface="游ゴシック"/>
              </a:rPr>
              <a:t>Reference HR is recorded by contact PPG sensor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76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RGB-NIR camera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 bwMode="auto">
          <a:xfrm>
            <a:off x="669050" y="2077477"/>
            <a:ext cx="7758853" cy="460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  <a:effectLst/>
          <a:ex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35164" y="2236060"/>
            <a:ext cx="4675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5682AF">
                    <a:lumMod val="75000"/>
                  </a:srgbClr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Dual</a:t>
            </a:r>
            <a:r>
              <a:rPr kumimoji="1" lang="en-US" altLang="ja-JP" sz="2800" i="0" u="none" strike="noStrike" kern="1200" cap="none" spc="0" normalizeH="0" noProof="0" dirty="0" smtClean="0">
                <a:ln>
                  <a:noFill/>
                </a:ln>
                <a:solidFill>
                  <a:srgbClr val="5682AF">
                    <a:lumMod val="75000"/>
                  </a:srgbClr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 </a:t>
            </a:r>
            <a:r>
              <a:rPr kumimoji="1" lang="en-US" altLang="ja-JP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5682AF">
                    <a:lumMod val="75000"/>
                  </a:srgbClr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CCD RGB-NIR camera</a:t>
            </a:r>
            <a:endParaRPr kumimoji="1" lang="ja-JP" altLang="en-US" sz="2800" i="0" u="none" strike="noStrike" kern="1200" cap="none" spc="0" normalizeH="0" baseline="0" noProof="0" dirty="0">
              <a:ln>
                <a:noFill/>
              </a:ln>
              <a:solidFill>
                <a:srgbClr val="5682AF">
                  <a:lumMod val="75000"/>
                </a:srgbClr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1072680" y="3371112"/>
            <a:ext cx="3647059" cy="1576187"/>
            <a:chOff x="1764167" y="2094444"/>
            <a:chExt cx="5105401" cy="2271523"/>
          </a:xfrm>
        </p:grpSpPr>
        <p:sp>
          <p:nvSpPr>
            <p:cNvPr id="10" name="二等辺三角形 9"/>
            <p:cNvSpPr/>
            <p:nvPr/>
          </p:nvSpPr>
          <p:spPr bwMode="auto">
            <a:xfrm rot="5400000">
              <a:off x="1991693" y="3039227"/>
              <a:ext cx="1277047" cy="515018"/>
            </a:xfrm>
            <a:prstGeom prst="triangl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  <a:ex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1" name="正方形/長方形 10"/>
            <p:cNvSpPr/>
            <p:nvPr/>
          </p:nvSpPr>
          <p:spPr bwMode="auto">
            <a:xfrm>
              <a:off x="2899382" y="2613499"/>
              <a:ext cx="2255506" cy="13400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  <a:ex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cxnSp>
          <p:nvCxnSpPr>
            <p:cNvPr id="12" name="直線コネクタ 11"/>
            <p:cNvCxnSpPr/>
            <p:nvPr/>
          </p:nvCxnSpPr>
          <p:spPr>
            <a:xfrm flipH="1">
              <a:off x="3868055" y="2614591"/>
              <a:ext cx="1286834" cy="1338959"/>
            </a:xfrm>
            <a:prstGeom prst="line">
              <a:avLst/>
            </a:prstGeom>
            <a:ln w="19050">
              <a:solidFill>
                <a:schemeClr val="tx1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正方形/長方形 12"/>
            <p:cNvSpPr/>
            <p:nvPr/>
          </p:nvSpPr>
          <p:spPr bwMode="auto">
            <a:xfrm>
              <a:off x="5423017" y="2613500"/>
              <a:ext cx="188022" cy="13400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  <a:ex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4" name="正方形/長方形 13"/>
            <p:cNvSpPr/>
            <p:nvPr/>
          </p:nvSpPr>
          <p:spPr bwMode="auto">
            <a:xfrm rot="5400000">
              <a:off x="4396046" y="3609734"/>
              <a:ext cx="202059" cy="131040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  <a:ex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cxnSp>
          <p:nvCxnSpPr>
            <p:cNvPr id="15" name="直線矢印コネクタ 14"/>
            <p:cNvCxnSpPr/>
            <p:nvPr/>
          </p:nvCxnSpPr>
          <p:spPr>
            <a:xfrm>
              <a:off x="1764167" y="3084822"/>
              <a:ext cx="3658849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矢印コネクタ 15"/>
            <p:cNvCxnSpPr/>
            <p:nvPr/>
          </p:nvCxnSpPr>
          <p:spPr>
            <a:xfrm>
              <a:off x="1764167" y="3149542"/>
              <a:ext cx="3658849" cy="0"/>
            </a:xfrm>
            <a:prstGeom prst="straightConnector1">
              <a:avLst/>
            </a:prstGeom>
            <a:ln w="22225">
              <a:solidFill>
                <a:srgbClr val="0099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6"/>
            <p:cNvCxnSpPr/>
            <p:nvPr/>
          </p:nvCxnSpPr>
          <p:spPr>
            <a:xfrm>
              <a:off x="1764167" y="3202102"/>
              <a:ext cx="3647195" cy="25424"/>
            </a:xfrm>
            <a:prstGeom prst="straightConnector1">
              <a:avLst/>
            </a:prstGeom>
            <a:ln w="22225">
              <a:solidFill>
                <a:srgbClr val="0000FF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カギ線コネクタ 17"/>
            <p:cNvCxnSpPr/>
            <p:nvPr/>
          </p:nvCxnSpPr>
          <p:spPr>
            <a:xfrm>
              <a:off x="1764167" y="3278191"/>
              <a:ext cx="2747304" cy="896347"/>
            </a:xfrm>
            <a:prstGeom prst="bentConnector3">
              <a:avLst>
                <a:gd name="adj1" fmla="val 100048"/>
              </a:avLst>
            </a:prstGeom>
            <a:ln w="22225">
              <a:solidFill>
                <a:schemeClr val="tx1">
                  <a:lumMod val="60000"/>
                  <a:lumOff val="40000"/>
                </a:schemeClr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テキスト ボックス 18"/>
            <p:cNvSpPr txBox="1"/>
            <p:nvPr/>
          </p:nvSpPr>
          <p:spPr>
            <a:xfrm>
              <a:off x="4164486" y="2094444"/>
              <a:ext cx="2705082" cy="532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/>
                  <a:cs typeface="+mn-cs"/>
                </a:rPr>
                <a:t>RGB sensor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2767613" y="2587730"/>
              <a:ext cx="2252898" cy="510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7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/>
                  <a:cs typeface="+mn-cs"/>
                </a:rPr>
                <a:t>Beam splitter</a:t>
              </a:r>
              <a:endParaRPr kumimoji="1" lang="ja-JP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endParaRPr>
            </a:p>
          </p:txBody>
        </p:sp>
      </p:grpSp>
      <p:sp>
        <p:nvSpPr>
          <p:cNvPr id="21" name="テキスト ボックス 20"/>
          <p:cNvSpPr txBox="1"/>
          <p:nvPr/>
        </p:nvSpPr>
        <p:spPr>
          <a:xfrm>
            <a:off x="669051" y="911578"/>
            <a:ext cx="7970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ja-JP" sz="2800" dirty="0" smtClean="0">
                <a:solidFill>
                  <a:srgbClr val="4D4D4D"/>
                </a:solidFill>
              </a:rPr>
              <a:t>Used </a:t>
            </a:r>
            <a:r>
              <a:rPr lang="en-US" altLang="ja-JP" sz="2800" dirty="0">
                <a:solidFill>
                  <a:srgbClr val="4D4D4D"/>
                </a:solidFill>
              </a:rPr>
              <a:t>an RGB-NIR camera</a:t>
            </a:r>
          </a:p>
          <a:p>
            <a:pPr lvl="0">
              <a:defRPr/>
            </a:pPr>
            <a:r>
              <a:rPr lang="en-US" altLang="ja-JP" sz="2800" dirty="0">
                <a:solidFill>
                  <a:srgbClr val="4D4D4D"/>
                </a:solidFill>
              </a:rPr>
              <a:t>to record RGB and NIR videos simultaneously</a:t>
            </a:r>
            <a:endParaRPr lang="ja-JP" altLang="en-US" sz="2800" b="1" dirty="0">
              <a:solidFill>
                <a:srgbClr val="4D4D4D"/>
              </a:solidFill>
            </a:endParaRPr>
          </a:p>
        </p:txBody>
      </p:sp>
      <p:graphicFrame>
        <p:nvGraphicFramePr>
          <p:cNvPr id="22" name="表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4585878"/>
              </p:ext>
            </p:extLst>
          </p:nvPr>
        </p:nvGraphicFramePr>
        <p:xfrm>
          <a:off x="3961092" y="3832720"/>
          <a:ext cx="725148" cy="70864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81287">
                  <a:extLst>
                    <a:ext uri="{9D8B030D-6E8A-4147-A177-3AD203B41FA5}">
                      <a16:colId xmlns:a16="http://schemas.microsoft.com/office/drawing/2014/main" val="1412102209"/>
                    </a:ext>
                  </a:extLst>
                </a:gridCol>
                <a:gridCol w="181287">
                  <a:extLst>
                    <a:ext uri="{9D8B030D-6E8A-4147-A177-3AD203B41FA5}">
                      <a16:colId xmlns:a16="http://schemas.microsoft.com/office/drawing/2014/main" val="2475582090"/>
                    </a:ext>
                  </a:extLst>
                </a:gridCol>
                <a:gridCol w="181287">
                  <a:extLst>
                    <a:ext uri="{9D8B030D-6E8A-4147-A177-3AD203B41FA5}">
                      <a16:colId xmlns:a16="http://schemas.microsoft.com/office/drawing/2014/main" val="835716890"/>
                    </a:ext>
                  </a:extLst>
                </a:gridCol>
                <a:gridCol w="181287">
                  <a:extLst>
                    <a:ext uri="{9D8B030D-6E8A-4147-A177-3AD203B41FA5}">
                      <a16:colId xmlns:a16="http://schemas.microsoft.com/office/drawing/2014/main" val="3414899948"/>
                    </a:ext>
                  </a:extLst>
                </a:gridCol>
              </a:tblGrid>
              <a:tr h="177160">
                <a:tc>
                  <a:txBody>
                    <a:bodyPr/>
                    <a:lstStyle/>
                    <a:p>
                      <a:endParaRPr kumimoji="1" lang="ja-JP" altLang="en-US" sz="800" dirty="0">
                        <a:solidFill>
                          <a:srgbClr val="FF0000"/>
                        </a:solidFill>
                      </a:endParaRPr>
                    </a:p>
                  </a:txBody>
                  <a:tcPr marL="37146" marR="37146" marT="18573" marB="185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 marL="37146" marR="37146" marT="18573" marB="185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 marL="37146" marR="37146" marT="18573" marB="185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 marL="37146" marR="37146" marT="18573" marB="185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541268"/>
                  </a:ext>
                </a:extLst>
              </a:tr>
              <a:tr h="177160"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 marL="37146" marR="37146" marT="18573" marB="185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 marL="37146" marR="37146" marT="18573" marB="185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 marL="37146" marR="37146" marT="18573" marB="185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 marL="37146" marR="37146" marT="18573" marB="185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262427"/>
                  </a:ext>
                </a:extLst>
              </a:tr>
              <a:tr h="177160"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 marL="37146" marR="37146" marT="18573" marB="185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 marL="37146" marR="37146" marT="18573" marB="185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 marL="37146" marR="37146" marT="18573" marB="185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 marL="37146" marR="37146" marT="18573" marB="185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4123516"/>
                  </a:ext>
                </a:extLst>
              </a:tr>
              <a:tr h="177160"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 marL="37146" marR="37146" marT="18573" marB="185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 marL="37146" marR="37146" marT="18573" marB="185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 marL="37146" marR="37146" marT="18573" marB="185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/>
                    </a:p>
                  </a:txBody>
                  <a:tcPr marL="37146" marR="37146" marT="18573" marB="1857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935838"/>
                  </a:ext>
                </a:extLst>
              </a:tr>
            </a:tbl>
          </a:graphicData>
        </a:graphic>
      </p:graphicFrame>
      <p:sp>
        <p:nvSpPr>
          <p:cNvPr id="23" name="正方形/長方形 22"/>
          <p:cNvSpPr/>
          <p:nvPr/>
        </p:nvSpPr>
        <p:spPr>
          <a:xfrm>
            <a:off x="3961092" y="3824898"/>
            <a:ext cx="714170" cy="714170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graphicFrame>
        <p:nvGraphicFramePr>
          <p:cNvPr id="24" name="表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87198"/>
              </p:ext>
            </p:extLst>
          </p:nvPr>
        </p:nvGraphicFramePr>
        <p:xfrm>
          <a:off x="1468382" y="4889553"/>
          <a:ext cx="743172" cy="719922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85793">
                  <a:extLst>
                    <a:ext uri="{9D8B030D-6E8A-4147-A177-3AD203B41FA5}">
                      <a16:colId xmlns:a16="http://schemas.microsoft.com/office/drawing/2014/main" val="1412102209"/>
                    </a:ext>
                  </a:extLst>
                </a:gridCol>
                <a:gridCol w="185793">
                  <a:extLst>
                    <a:ext uri="{9D8B030D-6E8A-4147-A177-3AD203B41FA5}">
                      <a16:colId xmlns:a16="http://schemas.microsoft.com/office/drawing/2014/main" val="2475582090"/>
                    </a:ext>
                  </a:extLst>
                </a:gridCol>
                <a:gridCol w="185793">
                  <a:extLst>
                    <a:ext uri="{9D8B030D-6E8A-4147-A177-3AD203B41FA5}">
                      <a16:colId xmlns:a16="http://schemas.microsoft.com/office/drawing/2014/main" val="835716890"/>
                    </a:ext>
                  </a:extLst>
                </a:gridCol>
                <a:gridCol w="185793">
                  <a:extLst>
                    <a:ext uri="{9D8B030D-6E8A-4147-A177-3AD203B41FA5}">
                      <a16:colId xmlns:a16="http://schemas.microsoft.com/office/drawing/2014/main" val="3414899948"/>
                    </a:ext>
                  </a:extLst>
                </a:gridCol>
              </a:tblGrid>
              <a:tr h="170554"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rgbClr val="FF0000"/>
                        </a:solidFill>
                      </a:endParaRPr>
                    </a:p>
                  </a:txBody>
                  <a:tcPr marL="38070" marR="38070" marT="19035" marB="19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38070" marR="38070" marT="19035" marB="19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38070" marR="38070" marT="19035" marB="19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38070" marR="38070" marT="19035" marB="19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541268"/>
                  </a:ext>
                </a:extLst>
              </a:tr>
              <a:tr h="181564"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38070" marR="38070" marT="19035" marB="19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38070" marR="38070" marT="19035" marB="19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38070" marR="38070" marT="19035" marB="19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38070" marR="38070" marT="19035" marB="19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262427"/>
                  </a:ext>
                </a:extLst>
              </a:tr>
              <a:tr h="181564"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38070" marR="38070" marT="19035" marB="19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38070" marR="38070" marT="19035" marB="19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38070" marR="38070" marT="19035" marB="19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38070" marR="38070" marT="19035" marB="19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4123516"/>
                  </a:ext>
                </a:extLst>
              </a:tr>
              <a:tr h="181564"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38070" marR="38070" marT="19035" marB="19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38070" marR="38070" marT="19035" marB="19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38070" marR="38070" marT="19035" marB="19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38070" marR="38070" marT="19035" marB="190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935838"/>
                  </a:ext>
                </a:extLst>
              </a:tr>
            </a:tbl>
          </a:graphicData>
        </a:graphic>
      </p:graphicFrame>
      <p:sp>
        <p:nvSpPr>
          <p:cNvPr id="25" name="正方形/長方形 24"/>
          <p:cNvSpPr/>
          <p:nvPr/>
        </p:nvSpPr>
        <p:spPr>
          <a:xfrm>
            <a:off x="1476147" y="4878043"/>
            <a:ext cx="731923" cy="731923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912804" y="4920857"/>
            <a:ext cx="2224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NIR sensor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grpSp>
        <p:nvGrpSpPr>
          <p:cNvPr id="56" name="グループ化 55"/>
          <p:cNvGrpSpPr/>
          <p:nvPr/>
        </p:nvGrpSpPr>
        <p:grpSpPr>
          <a:xfrm>
            <a:off x="5566341" y="3831434"/>
            <a:ext cx="2553568" cy="1820460"/>
            <a:chOff x="1849108" y="5086251"/>
            <a:chExt cx="1880507" cy="1340630"/>
          </a:xfrm>
        </p:grpSpPr>
        <p:sp>
          <p:nvSpPr>
            <p:cNvPr id="55" name="正方形/長方形 54"/>
            <p:cNvSpPr/>
            <p:nvPr/>
          </p:nvSpPr>
          <p:spPr bwMode="auto">
            <a:xfrm>
              <a:off x="2006600" y="5148867"/>
              <a:ext cx="1679575" cy="1096358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  <a:effectLst/>
            <a:ex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pic>
          <p:nvPicPr>
            <p:cNvPr id="54" name="図 53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49108" y="5086251"/>
              <a:ext cx="1880507" cy="1340630"/>
            </a:xfrm>
            <a:prstGeom prst="rect">
              <a:avLst/>
            </a:prstGeom>
          </p:spPr>
        </p:pic>
      </p:grpSp>
      <p:sp>
        <p:nvSpPr>
          <p:cNvPr id="57" name="テキスト ボックス 56"/>
          <p:cNvSpPr txBox="1"/>
          <p:nvPr/>
        </p:nvSpPr>
        <p:spPr>
          <a:xfrm rot="16200000">
            <a:off x="4740868" y="4580082"/>
            <a:ext cx="10687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5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游ゴシック"/>
                <a:cs typeface="Times New Roman" panose="02020603050405020304" pitchFamily="18" charset="0"/>
              </a:rPr>
              <a:t>Sensitivity</a:t>
            </a:r>
            <a:endParaRPr kumimoji="1" lang="ja-JP" altLang="en-US" sz="1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游ゴシック"/>
              <a:cs typeface="Times New Roman" panose="02020603050405020304" pitchFamily="18" charset="0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5966790" y="5528456"/>
            <a:ext cx="17526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5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游ゴシック"/>
                <a:cs typeface="Times New Roman" panose="02020603050405020304" pitchFamily="18" charset="0"/>
              </a:rPr>
              <a:t>Wavelength (nm)</a:t>
            </a:r>
            <a:endParaRPr kumimoji="1" lang="ja-JP" altLang="en-US" sz="1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游ゴシック"/>
              <a:cs typeface="Times New Roman" panose="02020603050405020304" pitchFamily="18" charset="0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5113681" y="5823804"/>
            <a:ext cx="3458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rPr>
              <a:t>Sensor sensitivity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1049634" y="6296952"/>
            <a:ext cx="69976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1600" dirty="0"/>
              <a:t>AD-130GE, JAI Ltd</a:t>
            </a:r>
            <a:r>
              <a:rPr lang="ja-JP" altLang="en-US" sz="1600" dirty="0" err="1"/>
              <a:t>.,</a:t>
            </a:r>
            <a:r>
              <a:rPr lang="ja-JP" altLang="en-US" sz="1600" dirty="0"/>
              <a:t> Japan. http://www.jai.com/en/products/ad-130ge.</a:t>
            </a:r>
          </a:p>
        </p:txBody>
      </p:sp>
      <p:pic>
        <p:nvPicPr>
          <p:cNvPr id="39" name="図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967" y="2238354"/>
            <a:ext cx="2974744" cy="137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5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Compared methods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69051" y="927128"/>
            <a:ext cx="8133484" cy="199143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ja-JP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Compared with following methods: </a:t>
            </a:r>
            <a:endParaRPr lang="en-US" altLang="ja-JP" sz="2700" noProof="0" dirty="0" smtClean="0">
              <a:solidFill>
                <a:srgbClr val="4D4D4D"/>
              </a:solidFill>
              <a:latin typeface="Segoe UI"/>
              <a:ea typeface="游ゴシック"/>
            </a:endParaRPr>
          </a:p>
          <a:p>
            <a:pPr marL="914400" lvl="1" indent="-457200">
              <a:lnSpc>
                <a:spcPct val="120000"/>
              </a:lnSpc>
              <a:buFont typeface="Segoe UI" panose="020B0502040204020203" pitchFamily="34" charset="0"/>
              <a:buChar char="‒"/>
              <a:defRPr/>
            </a:pPr>
            <a:r>
              <a:rPr lang="en-US" altLang="ja-JP" sz="2700" noProof="0" dirty="0" err="1" smtClean="0">
                <a:solidFill>
                  <a:srgbClr val="4D4D4D"/>
                </a:solidFill>
                <a:latin typeface="Segoe UI"/>
                <a:ea typeface="游ゴシック"/>
              </a:rPr>
              <a:t>Poh</a:t>
            </a:r>
            <a:r>
              <a:rPr lang="en-US" altLang="ja-JP" sz="2700" noProof="0" dirty="0" smtClean="0">
                <a:solidFill>
                  <a:srgbClr val="4D4D4D"/>
                </a:solidFill>
                <a:latin typeface="Segoe UI"/>
                <a:ea typeface="游ゴシック"/>
              </a:rPr>
              <a:t> et al., Opt. Exp., 2010</a:t>
            </a:r>
            <a:endParaRPr lang="en-US" altLang="ja-JP" sz="2700" dirty="0">
              <a:solidFill>
                <a:srgbClr val="4D4D4D"/>
              </a:solidFill>
              <a:latin typeface="Segoe UI"/>
              <a:ea typeface="游ゴシック"/>
            </a:endParaRPr>
          </a:p>
          <a:p>
            <a:pPr marL="914400" lvl="1" indent="-457200">
              <a:lnSpc>
                <a:spcPct val="120000"/>
              </a:lnSpc>
              <a:buFont typeface="Segoe UI" panose="020B0502040204020203" pitchFamily="34" charset="0"/>
              <a:buChar char="‒"/>
              <a:defRPr/>
            </a:pPr>
            <a:r>
              <a:rPr lang="en-US" altLang="ja-JP" sz="2700" noProof="0" dirty="0" smtClean="0">
                <a:solidFill>
                  <a:srgbClr val="4D4D4D"/>
                </a:solidFill>
                <a:latin typeface="Segoe UI"/>
                <a:ea typeface="游ゴシック"/>
              </a:rPr>
              <a:t>Lam and </a:t>
            </a:r>
            <a:r>
              <a:rPr lang="en-US" altLang="ja-JP" sz="2700" noProof="0" dirty="0" err="1" smtClean="0">
                <a:solidFill>
                  <a:srgbClr val="4D4D4D"/>
                </a:solidFill>
                <a:latin typeface="Segoe UI"/>
                <a:ea typeface="游ゴシック"/>
              </a:rPr>
              <a:t>Kuno</a:t>
            </a:r>
            <a:r>
              <a:rPr lang="en-US" altLang="ja-JP" sz="2700" dirty="0" smtClean="0">
                <a:solidFill>
                  <a:srgbClr val="4D4D4D"/>
                </a:solidFill>
                <a:latin typeface="Segoe UI"/>
                <a:ea typeface="游ゴシック"/>
              </a:rPr>
              <a:t>, ICCV, 2015</a:t>
            </a:r>
            <a:endParaRPr lang="en-US" altLang="ja-JP" sz="2700" noProof="0" dirty="0" smtClean="0">
              <a:solidFill>
                <a:srgbClr val="4D4D4D"/>
              </a:solidFill>
              <a:latin typeface="Segoe UI"/>
              <a:ea typeface="游ゴシック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228547"/>
              </p:ext>
            </p:extLst>
          </p:nvPr>
        </p:nvGraphicFramePr>
        <p:xfrm>
          <a:off x="1028657" y="2586054"/>
          <a:ext cx="7610517" cy="40062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882792">
                  <a:extLst>
                    <a:ext uri="{9D8B030D-6E8A-4147-A177-3AD203B41FA5}">
                      <a16:colId xmlns:a16="http://schemas.microsoft.com/office/drawing/2014/main" val="2734464291"/>
                    </a:ext>
                  </a:extLst>
                </a:gridCol>
                <a:gridCol w="1930457">
                  <a:extLst>
                    <a:ext uri="{9D8B030D-6E8A-4147-A177-3AD203B41FA5}">
                      <a16:colId xmlns:a16="http://schemas.microsoft.com/office/drawing/2014/main" val="1604021684"/>
                    </a:ext>
                  </a:extLst>
                </a:gridCol>
                <a:gridCol w="949317">
                  <a:extLst>
                    <a:ext uri="{9D8B030D-6E8A-4147-A177-3AD203B41FA5}">
                      <a16:colId xmlns:a16="http://schemas.microsoft.com/office/drawing/2014/main" val="3250863368"/>
                    </a:ext>
                  </a:extLst>
                </a:gridCol>
                <a:gridCol w="949317">
                  <a:extLst>
                    <a:ext uri="{9D8B030D-6E8A-4147-A177-3AD203B41FA5}">
                      <a16:colId xmlns:a16="http://schemas.microsoft.com/office/drawing/2014/main" val="858234054"/>
                    </a:ext>
                  </a:extLst>
                </a:gridCol>
                <a:gridCol w="949317">
                  <a:extLst>
                    <a:ext uri="{9D8B030D-6E8A-4147-A177-3AD203B41FA5}">
                      <a16:colId xmlns:a16="http://schemas.microsoft.com/office/drawing/2014/main" val="327912291"/>
                    </a:ext>
                  </a:extLst>
                </a:gridCol>
                <a:gridCol w="949317">
                  <a:extLst>
                    <a:ext uri="{9D8B030D-6E8A-4147-A177-3AD203B41FA5}">
                      <a16:colId xmlns:a16="http://schemas.microsoft.com/office/drawing/2014/main" val="3147868578"/>
                    </a:ext>
                  </a:extLst>
                </a:gridCol>
              </a:tblGrid>
              <a:tr h="549454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Methods</a:t>
                      </a:r>
                      <a:endParaRPr kumimoji="1" lang="ja-JP" altLang="en-US" sz="20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Random ROI sampling</a:t>
                      </a:r>
                      <a:endParaRPr kumimoji="1" lang="ja-JP" altLang="en-US" sz="20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 smtClean="0"/>
                        <a:t>Channels</a:t>
                      </a:r>
                      <a:endParaRPr kumimoji="1" lang="ja-JP" altLang="en-US" sz="20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203765"/>
                  </a:ext>
                </a:extLst>
              </a:tr>
              <a:tr h="54945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kumimoji="1" lang="ja-JP" altLang="en-US" sz="24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 smtClean="0">
                          <a:solidFill>
                            <a:srgbClr val="009900"/>
                          </a:solidFill>
                        </a:rPr>
                        <a:t>G</a:t>
                      </a:r>
                      <a:endParaRPr kumimoji="1" lang="ja-JP" altLang="en-US" sz="2400" b="0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 smtClean="0">
                          <a:solidFill>
                            <a:srgbClr val="0000FF"/>
                          </a:solidFill>
                        </a:rPr>
                        <a:t>B</a:t>
                      </a:r>
                      <a:endParaRPr kumimoji="1" lang="ja-JP" altLang="en-US" sz="2400" b="0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NIR</a:t>
                      </a:r>
                      <a:endParaRPr kumimoji="1" lang="ja-JP" altLang="en-US" sz="2400" b="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036036"/>
                  </a:ext>
                </a:extLst>
              </a:tr>
              <a:tr h="60851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err="1" smtClean="0">
                          <a:solidFill>
                            <a:schemeClr val="accent1"/>
                          </a:solidFill>
                        </a:rPr>
                        <a:t>Poh</a:t>
                      </a:r>
                      <a:r>
                        <a:rPr kumimoji="1" lang="en-US" altLang="ja-JP" sz="2400" dirty="0" smtClean="0">
                          <a:solidFill>
                            <a:schemeClr val="accent1"/>
                          </a:solidFill>
                        </a:rPr>
                        <a:t>-RGB</a:t>
                      </a:r>
                      <a:endParaRPr kumimoji="1" lang="ja-JP" altLang="en-US" sz="2400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 smtClean="0"/>
                        <a:t>✔</a:t>
                      </a:r>
                      <a:endParaRPr kumimoji="1" lang="ja-JP" altLang="en-US" sz="2400" b="1" dirty="0"/>
                    </a:p>
                  </a:txBody>
                  <a:tcPr anchor="ctr"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 smtClean="0"/>
                        <a:t>✔</a:t>
                      </a:r>
                      <a:endParaRPr kumimoji="1" lang="ja-JP" altLang="en-US" sz="2400" b="1" dirty="0"/>
                    </a:p>
                  </a:txBody>
                  <a:tcPr anchor="ctr"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 smtClean="0"/>
                        <a:t>✔</a:t>
                      </a:r>
                      <a:endParaRPr kumimoji="1" lang="ja-JP" altLang="en-US" sz="2400" b="1" dirty="0"/>
                    </a:p>
                  </a:txBody>
                  <a:tcPr anchor="ctr"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>
                    <a:lnT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386581"/>
                  </a:ext>
                </a:extLst>
              </a:tr>
              <a:tr h="60851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err="1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Poh</a:t>
                      </a:r>
                      <a:r>
                        <a:rPr kumimoji="1" lang="en-US" altLang="ja-JP" sz="240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rPr>
                        <a:t>-RGBN</a:t>
                      </a:r>
                      <a:endParaRPr kumimoji="1" lang="ja-JP" altLang="en-US" sz="24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 smtClean="0"/>
                        <a:t>✔</a:t>
                      </a:r>
                      <a:endParaRPr kumimoji="1" lang="ja-JP" altLang="en-US" sz="2400" b="1" dirty="0"/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 smtClean="0"/>
                        <a:t>✔</a:t>
                      </a:r>
                      <a:endParaRPr kumimoji="1" lang="ja-JP" altLang="en-US" sz="2400" b="1" dirty="0"/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 smtClean="0"/>
                        <a:t>✔</a:t>
                      </a:r>
                      <a:endParaRPr kumimoji="1" lang="ja-JP" altLang="en-US" sz="2400" b="1" dirty="0"/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 smtClean="0"/>
                        <a:t>✔</a:t>
                      </a:r>
                      <a:endParaRPr kumimoji="1" lang="ja-JP" altLang="en-US" sz="2400" b="1" dirty="0"/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8142452"/>
                  </a:ext>
                </a:extLst>
              </a:tr>
              <a:tr h="54088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solidFill>
                            <a:schemeClr val="accent3"/>
                          </a:solidFill>
                        </a:rPr>
                        <a:t>Lam-G</a:t>
                      </a:r>
                      <a:endParaRPr kumimoji="1" lang="ja-JP" altLang="en-US" sz="2400" dirty="0">
                        <a:solidFill>
                          <a:schemeClr val="accent3"/>
                        </a:solidFill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 smtClean="0"/>
                        <a:t>✔</a:t>
                      </a:r>
                      <a:endParaRPr kumimoji="1" lang="ja-JP" altLang="en-US" sz="2400" b="1" dirty="0"/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 smtClean="0"/>
                        <a:t>✔</a:t>
                      </a:r>
                      <a:endParaRPr kumimoji="1" lang="ja-JP" altLang="en-US" sz="2400" b="1" dirty="0"/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11923"/>
                  </a:ext>
                </a:extLst>
              </a:tr>
              <a:tr h="54088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Lam-NIR</a:t>
                      </a:r>
                      <a:endParaRPr kumimoji="1" lang="ja-JP" altLang="en-US" sz="24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 smtClean="0"/>
                        <a:t>✔</a:t>
                      </a:r>
                      <a:endParaRPr kumimoji="1" lang="ja-JP" altLang="en-US" sz="2400" b="1" dirty="0"/>
                    </a:p>
                  </a:txBody>
                  <a:tcPr anchor="ctr"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440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400" b="1" dirty="0" smtClean="0"/>
                    </a:p>
                  </a:txBody>
                  <a:tcPr anchor="ctr"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440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dirty="0" smtClean="0"/>
                        <a:t>✔</a:t>
                      </a:r>
                    </a:p>
                  </a:txBody>
                  <a:tcPr anchor="ctr"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735639"/>
                  </a:ext>
                </a:extLst>
              </a:tr>
              <a:tr h="60851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solidFill>
                            <a:schemeClr val="accent5"/>
                          </a:solidFill>
                        </a:rPr>
                        <a:t>Proposed</a:t>
                      </a:r>
                      <a:endParaRPr kumimoji="1" lang="ja-JP" altLang="en-US" sz="2400" dirty="0">
                        <a:solidFill>
                          <a:schemeClr val="accent5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 smtClean="0"/>
                        <a:t>✔</a:t>
                      </a:r>
                      <a:endParaRPr kumimoji="1" lang="ja-JP" altLang="en-US" sz="2400" b="1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440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dirty="0" smtClean="0"/>
                        <a:t>✔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400" b="1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440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400" b="1" dirty="0" smtClean="0"/>
                        <a:t>✔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51911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532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/>
          <a:srcRect l="8215" r="18383"/>
          <a:stretch/>
        </p:blipFill>
        <p:spPr>
          <a:xfrm>
            <a:off x="1862417" y="2304206"/>
            <a:ext cx="4345229" cy="427366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/>
          <a:srcRect l="8208" r="18539"/>
          <a:stretch/>
        </p:blipFill>
        <p:spPr>
          <a:xfrm>
            <a:off x="1862417" y="2304206"/>
            <a:ext cx="4336381" cy="427366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Evaluation metric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69051" y="927128"/>
            <a:ext cx="8133484" cy="120647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ja-JP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Evaluated</a:t>
            </a:r>
            <a:r>
              <a:rPr kumimoji="1" lang="en-US" altLang="ja-JP" sz="2700" b="0" i="0" u="none" strike="noStrike" kern="1200" cap="none" spc="0" normalizeH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 percentage of subjects whose absolute  HR estimation error is less than threshold </a:t>
            </a:r>
            <a:endParaRPr lang="en-US" altLang="ja-JP" sz="2700" noProof="0" dirty="0" smtClean="0">
              <a:solidFill>
                <a:srgbClr val="4D4D4D"/>
              </a:solidFill>
              <a:latin typeface="Segoe UI"/>
              <a:ea typeface="游ゴシック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 rot="16200000">
            <a:off x="-46786" y="3822039"/>
            <a:ext cx="306744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Percentage of subjects </a:t>
            </a:r>
          </a:p>
          <a:p>
            <a:pPr algn="ctr"/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that error &lt;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threshold (%)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366993" y="6222942"/>
            <a:ext cx="3608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Absolute error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threshold (BPM)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直線コネクタ 9"/>
          <p:cNvCxnSpPr/>
          <p:nvPr/>
        </p:nvCxnSpPr>
        <p:spPr>
          <a:xfrm>
            <a:off x="4377020" y="3251456"/>
            <a:ext cx="0" cy="2670546"/>
          </a:xfrm>
          <a:prstGeom prst="line">
            <a:avLst/>
          </a:prstGeom>
          <a:ln w="28575">
            <a:solidFill>
              <a:schemeClr val="tx1"/>
            </a:solidFill>
            <a:prstDash val="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2259106" y="3158632"/>
            <a:ext cx="2064123" cy="0"/>
          </a:xfrm>
          <a:prstGeom prst="line">
            <a:avLst/>
          </a:prstGeom>
          <a:ln w="28575">
            <a:solidFill>
              <a:schemeClr val="tx1"/>
            </a:solidFill>
            <a:prstDash val="dash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正方形/長方形 17"/>
          <p:cNvSpPr/>
          <p:nvPr/>
        </p:nvSpPr>
        <p:spPr bwMode="auto">
          <a:xfrm>
            <a:off x="5405808" y="3385049"/>
            <a:ext cx="3359431" cy="152079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  <a:ex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2000" dirty="0">
                <a:solidFill>
                  <a:srgbClr val="4D4D4D"/>
                </a:solidFill>
                <a:ea typeface="メイリオ" pitchFamily="50" charset="-128"/>
                <a:cs typeface="メイリオ" pitchFamily="50" charset="-128"/>
              </a:rPr>
              <a:t>　</a:t>
            </a:r>
            <a:r>
              <a:rPr lang="en-US" altLang="ja-JP" sz="2000" dirty="0">
                <a:solidFill>
                  <a:srgbClr val="4D4D4D"/>
                </a:solidFill>
                <a:ea typeface="メイリオ" pitchFamily="50" charset="-128"/>
                <a:cs typeface="メイリオ" pitchFamily="50" charset="-128"/>
              </a:rPr>
              <a:t>A</a:t>
            </a:r>
            <a:r>
              <a:rPr lang="en-US" altLang="ja-JP" sz="2000" dirty="0" smtClean="0">
                <a:solidFill>
                  <a:srgbClr val="4D4D4D"/>
                </a:solidFill>
                <a:ea typeface="メイリオ" pitchFamily="50" charset="-128"/>
                <a:cs typeface="メイリオ" pitchFamily="50" charset="-128"/>
              </a:rPr>
              <a:t>bsolute error &lt; </a:t>
            </a:r>
            <a:r>
              <a:rPr lang="en-US" altLang="ja-JP" sz="2400" b="1" dirty="0" smtClean="0">
                <a:solidFill>
                  <a:srgbClr val="4D4D4D"/>
                </a:solidFill>
                <a:ea typeface="メイリオ" pitchFamily="50" charset="-128"/>
                <a:cs typeface="メイリオ" pitchFamily="50" charset="-128"/>
              </a:rPr>
              <a:t>3 </a:t>
            </a:r>
            <a:r>
              <a:rPr lang="en-US" altLang="ja-JP" sz="2000" dirty="0" smtClean="0">
                <a:solidFill>
                  <a:srgbClr val="4D4D4D"/>
                </a:solidFill>
                <a:ea typeface="メイリオ" pitchFamily="50" charset="-128"/>
                <a:cs typeface="メイリオ" pitchFamily="50" charset="-128"/>
              </a:rPr>
              <a:t>BPM </a:t>
            </a:r>
            <a:br>
              <a:rPr lang="en-US" altLang="ja-JP" sz="2000" dirty="0" smtClean="0">
                <a:solidFill>
                  <a:srgbClr val="4D4D4D"/>
                </a:solidFill>
                <a:ea typeface="メイリオ" pitchFamily="50" charset="-128"/>
                <a:cs typeface="メイリオ" pitchFamily="50" charset="-128"/>
              </a:rPr>
            </a:br>
            <a:r>
              <a:rPr lang="ja-JP" altLang="en-US" sz="2000" dirty="0" smtClean="0">
                <a:solidFill>
                  <a:srgbClr val="4D4D4D"/>
                </a:solidFill>
                <a:ea typeface="メイリオ" pitchFamily="50" charset="-128"/>
                <a:cs typeface="メイリオ" pitchFamily="50" charset="-128"/>
              </a:rPr>
              <a:t>　</a:t>
            </a:r>
            <a:r>
              <a:rPr lang="en-US" altLang="ja-JP" sz="2000" dirty="0" smtClean="0">
                <a:solidFill>
                  <a:srgbClr val="4D4D4D"/>
                </a:solidFill>
                <a:ea typeface="メイリオ" pitchFamily="50" charset="-128"/>
                <a:cs typeface="メイリオ" pitchFamily="50" charset="-128"/>
              </a:rPr>
              <a:t>for </a:t>
            </a:r>
            <a:r>
              <a:rPr kumimoji="1" lang="en-US" altLang="ja-JP" sz="2400" b="1" dirty="0" smtClean="0">
                <a:solidFill>
                  <a:srgbClr val="4D4D4D"/>
                </a:solidFill>
                <a:ea typeface="メイリオ" pitchFamily="50" charset="-128"/>
                <a:cs typeface="メイリオ" pitchFamily="50" charset="-128"/>
              </a:rPr>
              <a:t>80</a:t>
            </a:r>
            <a:r>
              <a:rPr kumimoji="1" lang="en-US" altLang="ja-JP" sz="2000" dirty="0" smtClean="0">
                <a:solidFill>
                  <a:srgbClr val="4D4D4D"/>
                </a:solidFill>
                <a:ea typeface="メイリオ" pitchFamily="50" charset="-128"/>
                <a:cs typeface="メイリオ" pitchFamily="50" charset="-128"/>
              </a:rPr>
              <a:t>% of subjects</a:t>
            </a:r>
            <a:endParaRPr kumimoji="1" lang="ja-JP" altLang="en-US" sz="2000" dirty="0" smtClean="0">
              <a:solidFill>
                <a:srgbClr val="4D4D4D"/>
              </a:solidFill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1" name="円/楕円 20"/>
          <p:cNvSpPr/>
          <p:nvPr/>
        </p:nvSpPr>
        <p:spPr bwMode="auto">
          <a:xfrm>
            <a:off x="4303544" y="3063412"/>
            <a:ext cx="144000" cy="144000"/>
          </a:xfrm>
          <a:prstGeom prst="ellipse">
            <a:avLst/>
          </a:prstGeom>
          <a:solidFill>
            <a:schemeClr val="accent5"/>
          </a:solidFill>
          <a:ln w="19050">
            <a:solidFill>
              <a:schemeClr val="tx1"/>
            </a:solidFill>
          </a:ln>
          <a:effectLst/>
          <a:ex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</a:pPr>
            <a:endParaRPr kumimoji="1" lang="ja-JP" altLang="en-US" sz="1600" dirty="0" smtClean="0">
              <a:solidFill>
                <a:srgbClr val="4D4D4D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3" name="直線矢印コネクタ 22"/>
          <p:cNvCxnSpPr/>
          <p:nvPr/>
        </p:nvCxnSpPr>
        <p:spPr>
          <a:xfrm flipH="1" flipV="1">
            <a:off x="4426456" y="3203762"/>
            <a:ext cx="979352" cy="959120"/>
          </a:xfrm>
          <a:prstGeom prst="straightConnector1">
            <a:avLst/>
          </a:prstGeom>
          <a:ln w="317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上下矢印 14"/>
          <p:cNvSpPr/>
          <p:nvPr/>
        </p:nvSpPr>
        <p:spPr>
          <a:xfrm rot="18680355">
            <a:off x="4025076" y="2040714"/>
            <a:ext cx="291880" cy="4243856"/>
          </a:xfrm>
          <a:prstGeom prst="upDownArrow">
            <a:avLst>
              <a:gd name="adj1" fmla="val 19696"/>
              <a:gd name="adj2" fmla="val 83334"/>
            </a:avLst>
          </a:prstGeom>
          <a:gradFill>
            <a:gsLst>
              <a:gs pos="45000">
                <a:srgbClr val="476F90"/>
              </a:gs>
              <a:gs pos="0">
                <a:schemeClr val="tx2"/>
              </a:gs>
              <a:gs pos="100000">
                <a:srgbClr val="CC66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040074" y="2571963"/>
            <a:ext cx="1310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>
                <a:solidFill>
                  <a:schemeClr val="tx2"/>
                </a:solidFill>
              </a:rPr>
              <a:t>G</a:t>
            </a:r>
            <a:r>
              <a:rPr kumimoji="1" lang="en-US" altLang="ja-JP" sz="3200" dirty="0" smtClean="0">
                <a:solidFill>
                  <a:schemeClr val="tx2"/>
                </a:solidFill>
              </a:rPr>
              <a:t>ood</a:t>
            </a:r>
            <a:endParaRPr kumimoji="1" lang="ja-JP" altLang="en-US" sz="3200" dirty="0">
              <a:solidFill>
                <a:schemeClr val="tx2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303544" y="5243725"/>
            <a:ext cx="1310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dirty="0">
                <a:solidFill>
                  <a:srgbClr val="CC6600"/>
                </a:solidFill>
              </a:rPr>
              <a:t>B</a:t>
            </a:r>
            <a:r>
              <a:rPr kumimoji="1" lang="en-US" altLang="ja-JP" sz="3200" dirty="0" smtClean="0">
                <a:solidFill>
                  <a:srgbClr val="CC6600"/>
                </a:solidFill>
              </a:rPr>
              <a:t>ad</a:t>
            </a:r>
            <a:endParaRPr kumimoji="1" lang="ja-JP" altLang="en-US" sz="3200" dirty="0">
              <a:solidFill>
                <a:srgbClr val="CC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73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1" grpId="0" animBg="1"/>
      <p:bldP spid="21" grpId="1" animBg="1"/>
      <p:bldP spid="15" grpId="0" animBg="1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Experiment</a:t>
            </a:r>
            <a:r>
              <a:rPr lang="en-US" altLang="ja-JP" dirty="0" smtClean="0"/>
              <a:t>al results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69051" y="924177"/>
            <a:ext cx="55666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Lighting condition: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 	Sufficient lighting</a:t>
            </a:r>
            <a:endParaRPr kumimoji="1" lang="ja-JP" altLang="en-US" sz="280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7"/>
          <a:srcRect r="18546"/>
          <a:stretch/>
        </p:blipFill>
        <p:spPr>
          <a:xfrm>
            <a:off x="4809600" y="2116800"/>
            <a:ext cx="4189178" cy="371291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 rot="16200000">
            <a:off x="3308253" y="3494652"/>
            <a:ext cx="306744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Percentage of subjects </a:t>
            </a:r>
          </a:p>
          <a:p>
            <a:pPr algn="ctr"/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that error &lt;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threshold (%)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390730" y="5494423"/>
            <a:ext cx="3608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Absolute error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threshold (BPM)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0012_1_NI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5627" y="2160000"/>
            <a:ext cx="1728000" cy="1285200"/>
          </a:xfrm>
          <a:prstGeom prst="rect">
            <a:avLst/>
          </a:prstGeom>
        </p:spPr>
      </p:pic>
      <p:pic>
        <p:nvPicPr>
          <p:cNvPr id="12" name="0012_1_RGB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5015" y="2160000"/>
            <a:ext cx="1728000" cy="1285200"/>
          </a:xfrm>
          <a:prstGeom prst="rect">
            <a:avLst/>
          </a:prstGeom>
        </p:spPr>
      </p:pic>
      <p:grpSp>
        <p:nvGrpSpPr>
          <p:cNvPr id="19" name="グループ化 18"/>
          <p:cNvGrpSpPr/>
          <p:nvPr/>
        </p:nvGrpSpPr>
        <p:grpSpPr>
          <a:xfrm>
            <a:off x="673132" y="4408383"/>
            <a:ext cx="3522379" cy="1122073"/>
            <a:chOff x="882344" y="2755200"/>
            <a:chExt cx="3522379" cy="468000"/>
          </a:xfrm>
        </p:grpSpPr>
        <p:sp>
          <p:nvSpPr>
            <p:cNvPr id="10" name="正方形/長方形 9"/>
            <p:cNvSpPr/>
            <p:nvPr/>
          </p:nvSpPr>
          <p:spPr bwMode="auto">
            <a:xfrm>
              <a:off x="882344" y="2755200"/>
              <a:ext cx="3522379" cy="46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noFill/>
            </a:ln>
            <a:effectLst/>
            <a:ex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943064" y="2787290"/>
              <a:ext cx="3400938" cy="37581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2000" dirty="0" smtClean="0">
                  <a:solidFill>
                    <a:srgbClr val="4D4D4D"/>
                  </a:solidFill>
                  <a:latin typeface="Segoe UI"/>
                  <a:ea typeface="メイリオ" pitchFamily="50" charset="-128"/>
                  <a:cs typeface="メイリオ" pitchFamily="50" charset="-128"/>
                </a:rPr>
                <a:t>Fluorescent</a:t>
              </a: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メイリオ" pitchFamily="50" charset="-128"/>
                  <a:cs typeface="メイリオ" pitchFamily="50" charset="-128"/>
                </a:rPr>
                <a:t> 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メイリオ" pitchFamily="50" charset="-128"/>
                  <a:cs typeface="メイリオ" pitchFamily="50" charset="-128"/>
                </a:rPr>
                <a:t>light (600 lux</a:t>
              </a: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メイリオ" pitchFamily="50" charset="-128"/>
                  <a:cs typeface="メイリオ" pitchFamily="50" charset="-128"/>
                </a:rPr>
                <a:t>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メイリオ" pitchFamily="50" charset="-128"/>
                  <a:cs typeface="メイリオ" pitchFamily="50" charset="-128"/>
                </a:rPr>
                <a:t> 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メイリオ" pitchFamily="50" charset="-128"/>
                  <a:cs typeface="メイリオ" pitchFamily="50" charset="-128"/>
                </a:rPr>
                <a:t>NIR </a:t>
              </a: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メイリオ" pitchFamily="50" charset="-128"/>
                  <a:cs typeface="メイリオ" pitchFamily="50" charset="-128"/>
                </a:rPr>
                <a:t>light</a:t>
              </a:r>
            </a:p>
          </p:txBody>
        </p:sp>
      </p:grpSp>
      <p:sp>
        <p:nvSpPr>
          <p:cNvPr id="14" name="テキスト ボックス 13"/>
          <p:cNvSpPr txBox="1"/>
          <p:nvPr/>
        </p:nvSpPr>
        <p:spPr>
          <a:xfrm>
            <a:off x="855331" y="3421811"/>
            <a:ext cx="1388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RGB video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648894" y="3421811"/>
            <a:ext cx="1388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NIR video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95376" y="3710167"/>
            <a:ext cx="131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solidFill>
                  <a:schemeClr val="tx2"/>
                </a:solidFill>
              </a:rPr>
              <a:t>G</a:t>
            </a:r>
            <a:r>
              <a:rPr kumimoji="1" lang="en-US" altLang="ja-JP" sz="2800" dirty="0" smtClean="0">
                <a:solidFill>
                  <a:schemeClr val="tx2"/>
                </a:solidFill>
              </a:rPr>
              <a:t>ood</a:t>
            </a:r>
            <a:endParaRPr kumimoji="1" lang="ja-JP" altLang="en-US" sz="2800" dirty="0">
              <a:solidFill>
                <a:schemeClr val="tx2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687070" y="3710167"/>
            <a:ext cx="131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solidFill>
                  <a:schemeClr val="tx2"/>
                </a:solidFill>
              </a:rPr>
              <a:t>G</a:t>
            </a:r>
            <a:r>
              <a:rPr kumimoji="1" lang="en-US" altLang="ja-JP" sz="2800" dirty="0" smtClean="0">
                <a:solidFill>
                  <a:schemeClr val="tx2"/>
                </a:solidFill>
              </a:rPr>
              <a:t>ood</a:t>
            </a:r>
            <a:endParaRPr kumimoji="1" lang="ja-JP" altLang="en-US" sz="2800" dirty="0">
              <a:solidFill>
                <a:schemeClr val="tx2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678848" y="1569707"/>
            <a:ext cx="1401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accent5"/>
                </a:solidFill>
              </a:rPr>
              <a:t>Proposed </a:t>
            </a:r>
            <a:endParaRPr kumimoji="1" lang="ja-JP" altLang="en-US" sz="2000" dirty="0">
              <a:solidFill>
                <a:schemeClr val="accent5"/>
              </a:solidFill>
            </a:endParaRPr>
          </a:p>
        </p:txBody>
      </p:sp>
      <p:cxnSp>
        <p:nvCxnSpPr>
          <p:cNvPr id="25" name="直線矢印コネクタ 24"/>
          <p:cNvCxnSpPr/>
          <p:nvPr/>
        </p:nvCxnSpPr>
        <p:spPr>
          <a:xfrm>
            <a:off x="6555102" y="1964364"/>
            <a:ext cx="627802" cy="10095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6999604" y="1564254"/>
            <a:ext cx="1034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accent3"/>
                </a:solidFill>
              </a:rPr>
              <a:t>Lam-G</a:t>
            </a:r>
            <a:endParaRPr kumimoji="1" lang="ja-JP" altLang="en-US" sz="2000" dirty="0">
              <a:solidFill>
                <a:schemeClr val="accent3"/>
              </a:solidFill>
            </a:endParaRPr>
          </a:p>
        </p:txBody>
      </p:sp>
      <p:cxnSp>
        <p:nvCxnSpPr>
          <p:cNvPr id="30" name="直線矢印コネクタ 29"/>
          <p:cNvCxnSpPr/>
          <p:nvPr/>
        </p:nvCxnSpPr>
        <p:spPr>
          <a:xfrm>
            <a:off x="7492175" y="1964364"/>
            <a:ext cx="188908" cy="7285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7905942" y="1564254"/>
            <a:ext cx="1238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>
                    <a:lumMod val="50000"/>
                  </a:schemeClr>
                </a:solidFill>
              </a:rPr>
              <a:t>Lam-NIR</a:t>
            </a:r>
            <a:endParaRPr kumimoji="1" lang="ja-JP" alt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6" name="直線矢印コネクタ 35"/>
          <p:cNvCxnSpPr/>
          <p:nvPr/>
        </p:nvCxnSpPr>
        <p:spPr>
          <a:xfrm flipH="1">
            <a:off x="8229600" y="1964364"/>
            <a:ext cx="208497" cy="38572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134680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3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図 37"/>
          <p:cNvPicPr>
            <a:picLocks noChangeAspect="1"/>
          </p:cNvPicPr>
          <p:nvPr/>
        </p:nvPicPr>
        <p:blipFill rotWithShape="1">
          <a:blip r:embed="rId7"/>
          <a:srcRect r="18689"/>
          <a:stretch/>
        </p:blipFill>
        <p:spPr>
          <a:xfrm>
            <a:off x="4809600" y="2116800"/>
            <a:ext cx="4180342" cy="3711600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669051" y="924177"/>
            <a:ext cx="55666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</a:rPr>
              <a:t>Lighting condition: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</a:rPr>
              <a:t> </a:t>
            </a:r>
            <a:r>
              <a:rPr lang="en-US" altLang="ja-JP" sz="2800" dirty="0">
                <a:solidFill>
                  <a:srgbClr val="4D4D4D"/>
                </a:solidFill>
                <a:latin typeface="Segoe UI"/>
                <a:ea typeface="游ゴシック"/>
              </a:rPr>
              <a:t>	</a:t>
            </a:r>
            <a:r>
              <a:rPr lang="en-US" altLang="ja-JP" sz="2800" dirty="0" smtClean="0">
                <a:solidFill>
                  <a:srgbClr val="4D4D4D"/>
                </a:solidFill>
                <a:latin typeface="Segoe UI"/>
                <a:ea typeface="游ゴシック"/>
              </a:rPr>
              <a:t>Only fluorescent light</a:t>
            </a:r>
            <a:endParaRPr kumimoji="1" lang="ja-JP" altLang="en-US" sz="280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Experiment</a:t>
            </a:r>
            <a:r>
              <a:rPr lang="en-US" altLang="ja-JP" dirty="0" smtClean="0"/>
              <a:t>al results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</a:endParaRPr>
          </a:p>
        </p:txBody>
      </p:sp>
      <p:pic>
        <p:nvPicPr>
          <p:cNvPr id="11" name="0012_7_NI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6439" y="2160268"/>
            <a:ext cx="1728000" cy="1285200"/>
          </a:xfrm>
          <a:prstGeom prst="rect">
            <a:avLst/>
          </a:prstGeom>
        </p:spPr>
      </p:pic>
      <p:pic>
        <p:nvPicPr>
          <p:cNvPr id="9" name="0012_7_RGB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5827" y="2160000"/>
            <a:ext cx="1728000" cy="1285200"/>
          </a:xfrm>
          <a:prstGeom prst="rect">
            <a:avLst/>
          </a:prstGeom>
        </p:spPr>
      </p:pic>
      <p:grpSp>
        <p:nvGrpSpPr>
          <p:cNvPr id="54" name="グループ化 53"/>
          <p:cNvGrpSpPr/>
          <p:nvPr/>
        </p:nvGrpSpPr>
        <p:grpSpPr>
          <a:xfrm>
            <a:off x="673944" y="4410000"/>
            <a:ext cx="3522379" cy="1122073"/>
            <a:chOff x="882344" y="2834655"/>
            <a:chExt cx="3522379" cy="468000"/>
          </a:xfrm>
        </p:grpSpPr>
        <p:sp>
          <p:nvSpPr>
            <p:cNvPr id="55" name="正方形/長方形 54"/>
            <p:cNvSpPr/>
            <p:nvPr/>
          </p:nvSpPr>
          <p:spPr bwMode="auto">
            <a:xfrm>
              <a:off x="882344" y="2834655"/>
              <a:ext cx="3522379" cy="46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noFill/>
            </a:ln>
            <a:effectLst/>
            <a:ex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56" name="テキスト ボックス 55"/>
            <p:cNvSpPr txBox="1"/>
            <p:nvPr/>
          </p:nvSpPr>
          <p:spPr>
            <a:xfrm>
              <a:off x="943064" y="2866745"/>
              <a:ext cx="3400938" cy="375814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メイリオ" pitchFamily="50" charset="-128"/>
                  <a:cs typeface="メイリオ" pitchFamily="50" charset="-128"/>
                </a:rPr>
                <a:t>Fluorescent light 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メイリオ" pitchFamily="50" charset="-128"/>
                  <a:cs typeface="メイリオ" pitchFamily="50" charset="-128"/>
                </a:rPr>
                <a:t>(600 lux</a:t>
              </a: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メイリオ" pitchFamily="50" charset="-128"/>
                  <a:cs typeface="メイリオ" pitchFamily="50" charset="-128"/>
                </a:rPr>
                <a:t>)</a:t>
              </a:r>
            </a:p>
          </p:txBody>
        </p:sp>
      </p:grpSp>
      <p:sp>
        <p:nvSpPr>
          <p:cNvPr id="24" name="テキスト ボックス 23"/>
          <p:cNvSpPr txBox="1"/>
          <p:nvPr/>
        </p:nvSpPr>
        <p:spPr>
          <a:xfrm>
            <a:off x="855331" y="3421811"/>
            <a:ext cx="1388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RGB video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648894" y="3421811"/>
            <a:ext cx="1388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NIR video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895376" y="3710167"/>
            <a:ext cx="131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solidFill>
                  <a:schemeClr val="tx2"/>
                </a:solidFill>
              </a:rPr>
              <a:t>G</a:t>
            </a:r>
            <a:r>
              <a:rPr kumimoji="1" lang="en-US" altLang="ja-JP" sz="2800" dirty="0" smtClean="0">
                <a:solidFill>
                  <a:schemeClr val="tx2"/>
                </a:solidFill>
              </a:rPr>
              <a:t>ood</a:t>
            </a:r>
            <a:endParaRPr kumimoji="1" lang="ja-JP" altLang="en-US" sz="2800" dirty="0">
              <a:solidFill>
                <a:schemeClr val="tx2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687070" y="3710167"/>
            <a:ext cx="131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CC6600"/>
                </a:solidFill>
              </a:rPr>
              <a:t>B</a:t>
            </a:r>
            <a:r>
              <a:rPr kumimoji="1" lang="en-US" altLang="ja-JP" sz="2800" dirty="0" smtClean="0">
                <a:solidFill>
                  <a:srgbClr val="CC6600"/>
                </a:solidFill>
              </a:rPr>
              <a:t>ad</a:t>
            </a:r>
            <a:endParaRPr kumimoji="1" lang="ja-JP" altLang="en-US" sz="2800" dirty="0">
              <a:solidFill>
                <a:srgbClr val="CC6600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163320" y="1535839"/>
            <a:ext cx="1401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accent5"/>
                </a:solidFill>
              </a:rPr>
              <a:t>Proposed </a:t>
            </a:r>
            <a:endParaRPr kumimoji="1" lang="ja-JP" altLang="en-US" sz="2000" dirty="0">
              <a:solidFill>
                <a:schemeClr val="accent5"/>
              </a:solidFill>
            </a:endParaRPr>
          </a:p>
        </p:txBody>
      </p:sp>
      <p:cxnSp>
        <p:nvCxnSpPr>
          <p:cNvPr id="31" name="直線矢印コネクタ 30"/>
          <p:cNvCxnSpPr/>
          <p:nvPr/>
        </p:nvCxnSpPr>
        <p:spPr>
          <a:xfrm>
            <a:off x="7039574" y="1930496"/>
            <a:ext cx="199426" cy="31973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7484076" y="1530386"/>
            <a:ext cx="1034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accent3"/>
                </a:solidFill>
              </a:rPr>
              <a:t>Lam-G</a:t>
            </a:r>
            <a:endParaRPr kumimoji="1" lang="ja-JP" altLang="en-US" sz="2000" dirty="0">
              <a:solidFill>
                <a:schemeClr val="accent3"/>
              </a:solidFill>
            </a:endParaRPr>
          </a:p>
        </p:txBody>
      </p:sp>
      <p:cxnSp>
        <p:nvCxnSpPr>
          <p:cNvPr id="33" name="直線矢印コネクタ 32"/>
          <p:cNvCxnSpPr>
            <a:stCxn id="32" idx="2"/>
          </p:cNvCxnSpPr>
          <p:nvPr/>
        </p:nvCxnSpPr>
        <p:spPr>
          <a:xfrm flipH="1">
            <a:off x="7851468" y="1930496"/>
            <a:ext cx="149620" cy="29303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 rot="16200000">
            <a:off x="3308253" y="3494652"/>
            <a:ext cx="306744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Percentage of subjects </a:t>
            </a:r>
          </a:p>
          <a:p>
            <a:pPr algn="ctr"/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that error &lt;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threshold (%)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390730" y="5494423"/>
            <a:ext cx="3608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Absolute error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threshold (BPM)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87810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3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Background 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30937" y="4200515"/>
            <a:ext cx="8246349" cy="25483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Remote heart rate (HR) measurement</a:t>
            </a:r>
            <a:r>
              <a:rPr kumimoji="1" lang="en-US" altLang="ja-JP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 from face videos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US" altLang="ja-JP" sz="2600" b="0" i="0" u="none" strike="noStrike" kern="120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1078609" y="2130499"/>
            <a:ext cx="1042430" cy="516607"/>
            <a:chOff x="3208004" y="13527406"/>
            <a:chExt cx="1314392" cy="751254"/>
          </a:xfrm>
          <a:solidFill>
            <a:srgbClr val="4D4D4D">
              <a:lumMod val="75000"/>
            </a:srgbClr>
          </a:solidFill>
        </p:grpSpPr>
        <p:sp>
          <p:nvSpPr>
            <p:cNvPr id="7" name="二等辺三角形 6"/>
            <p:cNvSpPr/>
            <p:nvPr/>
          </p:nvSpPr>
          <p:spPr>
            <a:xfrm rot="5400000">
              <a:off x="3129385" y="13672308"/>
              <a:ext cx="619928" cy="462690"/>
            </a:xfrm>
            <a:prstGeom prst="triangl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5077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6905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3569292" y="13527406"/>
              <a:ext cx="953104" cy="751254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5077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6905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5401189" y="1580823"/>
            <a:ext cx="2388093" cy="1615958"/>
            <a:chOff x="9720551" y="12319433"/>
            <a:chExt cx="3953956" cy="2675536"/>
          </a:xfrm>
        </p:grpSpPr>
        <p:grpSp>
          <p:nvGrpSpPr>
            <p:cNvPr id="10" name="グループ化 9"/>
            <p:cNvGrpSpPr/>
            <p:nvPr/>
          </p:nvGrpSpPr>
          <p:grpSpPr>
            <a:xfrm>
              <a:off x="9720551" y="12950357"/>
              <a:ext cx="3953956" cy="2044612"/>
              <a:chOff x="5930485" y="2435473"/>
              <a:chExt cx="2919257" cy="939159"/>
            </a:xfrm>
          </p:grpSpPr>
          <p:grpSp>
            <p:nvGrpSpPr>
              <p:cNvPr id="12" name="グループ化 11"/>
              <p:cNvGrpSpPr/>
              <p:nvPr/>
            </p:nvGrpSpPr>
            <p:grpSpPr>
              <a:xfrm>
                <a:off x="5930485" y="2435473"/>
                <a:ext cx="1283732" cy="938065"/>
                <a:chOff x="5155168" y="1022044"/>
                <a:chExt cx="622164" cy="344268"/>
              </a:xfrm>
            </p:grpSpPr>
            <p:cxnSp>
              <p:nvCxnSpPr>
                <p:cNvPr id="29" name="直線コネクタ 28"/>
                <p:cNvCxnSpPr/>
                <p:nvPr/>
              </p:nvCxnSpPr>
              <p:spPr>
                <a:xfrm>
                  <a:off x="5155168" y="1231028"/>
                  <a:ext cx="226932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tailEnd type="none"/>
                </a:ln>
                <a:effectLst/>
              </p:spPr>
            </p:cxnSp>
            <p:cxnSp>
              <p:nvCxnSpPr>
                <p:cNvPr id="30" name="直線コネクタ 29"/>
                <p:cNvCxnSpPr/>
                <p:nvPr/>
              </p:nvCxnSpPr>
              <p:spPr>
                <a:xfrm flipV="1">
                  <a:off x="5414303" y="1022044"/>
                  <a:ext cx="39556" cy="241266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tailEnd type="none"/>
                </a:ln>
                <a:effectLst/>
              </p:spPr>
            </p:cxnSp>
            <p:cxnSp>
              <p:nvCxnSpPr>
                <p:cNvPr id="31" name="直線コネクタ 30"/>
                <p:cNvCxnSpPr/>
                <p:nvPr/>
              </p:nvCxnSpPr>
              <p:spPr>
                <a:xfrm>
                  <a:off x="5453860" y="1026982"/>
                  <a:ext cx="67021" cy="33359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tailEnd type="none"/>
                </a:ln>
                <a:effectLst/>
              </p:spPr>
            </p:cxnSp>
            <p:cxnSp>
              <p:nvCxnSpPr>
                <p:cNvPr id="32" name="直線コネクタ 31"/>
                <p:cNvCxnSpPr/>
                <p:nvPr/>
              </p:nvCxnSpPr>
              <p:spPr>
                <a:xfrm flipV="1">
                  <a:off x="5520881" y="1231028"/>
                  <a:ext cx="23890" cy="135284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tailEnd type="none"/>
                </a:ln>
                <a:effectLst/>
              </p:spPr>
            </p:cxnSp>
            <p:cxnSp>
              <p:nvCxnSpPr>
                <p:cNvPr id="33" name="直線コネクタ 32"/>
                <p:cNvCxnSpPr/>
                <p:nvPr/>
              </p:nvCxnSpPr>
              <p:spPr>
                <a:xfrm>
                  <a:off x="5390186" y="1172228"/>
                  <a:ext cx="24116" cy="91082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tailEnd type="none"/>
                </a:ln>
                <a:effectLst/>
              </p:spPr>
            </p:cxnSp>
            <p:cxnSp>
              <p:nvCxnSpPr>
                <p:cNvPr id="34" name="直線コネクタ 33"/>
                <p:cNvCxnSpPr/>
                <p:nvPr/>
              </p:nvCxnSpPr>
              <p:spPr>
                <a:xfrm flipV="1">
                  <a:off x="5378405" y="1173380"/>
                  <a:ext cx="14092" cy="60765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tailEnd type="none"/>
                </a:ln>
                <a:effectLst/>
              </p:spPr>
            </p:cxnSp>
            <p:cxnSp>
              <p:nvCxnSpPr>
                <p:cNvPr id="35" name="直線コネクタ 34"/>
                <p:cNvCxnSpPr/>
                <p:nvPr/>
              </p:nvCxnSpPr>
              <p:spPr>
                <a:xfrm>
                  <a:off x="5539799" y="1231028"/>
                  <a:ext cx="237533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tailEnd type="none"/>
                </a:ln>
                <a:effectLst/>
              </p:spPr>
            </p:cxnSp>
          </p:grpSp>
          <p:grpSp>
            <p:nvGrpSpPr>
              <p:cNvPr id="13" name="グループ化 12"/>
              <p:cNvGrpSpPr/>
              <p:nvPr/>
            </p:nvGrpSpPr>
            <p:grpSpPr>
              <a:xfrm>
                <a:off x="6736455" y="2436567"/>
                <a:ext cx="1283732" cy="938065"/>
                <a:chOff x="5155168" y="1022044"/>
                <a:chExt cx="622164" cy="344268"/>
              </a:xfrm>
            </p:grpSpPr>
            <p:cxnSp>
              <p:nvCxnSpPr>
                <p:cNvPr id="22" name="直線コネクタ 21"/>
                <p:cNvCxnSpPr/>
                <p:nvPr/>
              </p:nvCxnSpPr>
              <p:spPr>
                <a:xfrm>
                  <a:off x="5155168" y="1231028"/>
                  <a:ext cx="226932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tailEnd type="none"/>
                </a:ln>
                <a:effectLst/>
              </p:spPr>
            </p:cxnSp>
            <p:cxnSp>
              <p:nvCxnSpPr>
                <p:cNvPr id="23" name="直線コネクタ 22"/>
                <p:cNvCxnSpPr/>
                <p:nvPr/>
              </p:nvCxnSpPr>
              <p:spPr>
                <a:xfrm flipV="1">
                  <a:off x="5414303" y="1022044"/>
                  <a:ext cx="39556" cy="241266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tailEnd type="none"/>
                </a:ln>
                <a:effectLst/>
              </p:spPr>
            </p:cxnSp>
            <p:cxnSp>
              <p:nvCxnSpPr>
                <p:cNvPr id="24" name="直線コネクタ 23"/>
                <p:cNvCxnSpPr/>
                <p:nvPr/>
              </p:nvCxnSpPr>
              <p:spPr>
                <a:xfrm>
                  <a:off x="5453860" y="1026982"/>
                  <a:ext cx="67021" cy="33359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tailEnd type="none"/>
                </a:ln>
                <a:effectLst/>
              </p:spPr>
            </p:cxnSp>
            <p:cxnSp>
              <p:nvCxnSpPr>
                <p:cNvPr id="25" name="直線コネクタ 24"/>
                <p:cNvCxnSpPr/>
                <p:nvPr/>
              </p:nvCxnSpPr>
              <p:spPr>
                <a:xfrm flipV="1">
                  <a:off x="5520881" y="1231028"/>
                  <a:ext cx="23890" cy="135284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tailEnd type="none"/>
                </a:ln>
                <a:effectLst/>
              </p:spPr>
            </p:cxnSp>
            <p:cxnSp>
              <p:nvCxnSpPr>
                <p:cNvPr id="26" name="直線コネクタ 25"/>
                <p:cNvCxnSpPr/>
                <p:nvPr/>
              </p:nvCxnSpPr>
              <p:spPr>
                <a:xfrm>
                  <a:off x="5390186" y="1172228"/>
                  <a:ext cx="24116" cy="91082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tailEnd type="none"/>
                </a:ln>
                <a:effectLst/>
              </p:spPr>
            </p:cxnSp>
            <p:cxnSp>
              <p:nvCxnSpPr>
                <p:cNvPr id="27" name="直線コネクタ 26"/>
                <p:cNvCxnSpPr/>
                <p:nvPr/>
              </p:nvCxnSpPr>
              <p:spPr>
                <a:xfrm flipV="1">
                  <a:off x="5378405" y="1173380"/>
                  <a:ext cx="14092" cy="60765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tailEnd type="none"/>
                </a:ln>
                <a:effectLst/>
              </p:spPr>
            </p:cxnSp>
            <p:cxnSp>
              <p:nvCxnSpPr>
                <p:cNvPr id="28" name="直線コネクタ 27"/>
                <p:cNvCxnSpPr/>
                <p:nvPr/>
              </p:nvCxnSpPr>
              <p:spPr>
                <a:xfrm>
                  <a:off x="5539799" y="1231028"/>
                  <a:ext cx="237533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tailEnd type="none"/>
                </a:ln>
                <a:effectLst/>
              </p:spPr>
            </p:cxnSp>
          </p:grpSp>
          <p:grpSp>
            <p:nvGrpSpPr>
              <p:cNvPr id="14" name="グループ化 13"/>
              <p:cNvGrpSpPr/>
              <p:nvPr/>
            </p:nvGrpSpPr>
            <p:grpSpPr>
              <a:xfrm>
                <a:off x="7566010" y="2436567"/>
                <a:ext cx="1283732" cy="938065"/>
                <a:chOff x="5155168" y="1022044"/>
                <a:chExt cx="622164" cy="344268"/>
              </a:xfrm>
            </p:grpSpPr>
            <p:cxnSp>
              <p:nvCxnSpPr>
                <p:cNvPr id="15" name="直線コネクタ 14"/>
                <p:cNvCxnSpPr/>
                <p:nvPr/>
              </p:nvCxnSpPr>
              <p:spPr>
                <a:xfrm>
                  <a:off x="5155168" y="1231028"/>
                  <a:ext cx="226932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tailEnd type="none"/>
                </a:ln>
                <a:effectLst/>
              </p:spPr>
            </p:cxnSp>
            <p:cxnSp>
              <p:nvCxnSpPr>
                <p:cNvPr id="16" name="直線コネクタ 15"/>
                <p:cNvCxnSpPr/>
                <p:nvPr/>
              </p:nvCxnSpPr>
              <p:spPr>
                <a:xfrm flipV="1">
                  <a:off x="5414303" y="1022044"/>
                  <a:ext cx="39556" cy="241266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tailEnd type="none"/>
                </a:ln>
                <a:effectLst/>
              </p:spPr>
            </p:cxnSp>
            <p:cxnSp>
              <p:nvCxnSpPr>
                <p:cNvPr id="17" name="直線コネクタ 16"/>
                <p:cNvCxnSpPr/>
                <p:nvPr/>
              </p:nvCxnSpPr>
              <p:spPr>
                <a:xfrm>
                  <a:off x="5453860" y="1026982"/>
                  <a:ext cx="67021" cy="33359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tailEnd type="none"/>
                </a:ln>
                <a:effectLst/>
              </p:spPr>
            </p:cxnSp>
            <p:cxnSp>
              <p:nvCxnSpPr>
                <p:cNvPr id="18" name="直線コネクタ 17"/>
                <p:cNvCxnSpPr/>
                <p:nvPr/>
              </p:nvCxnSpPr>
              <p:spPr>
                <a:xfrm flipV="1">
                  <a:off x="5520881" y="1231028"/>
                  <a:ext cx="23890" cy="135284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tailEnd type="none"/>
                </a:ln>
                <a:effectLst/>
              </p:spPr>
            </p:cxnSp>
            <p:cxnSp>
              <p:nvCxnSpPr>
                <p:cNvPr id="19" name="直線コネクタ 18"/>
                <p:cNvCxnSpPr/>
                <p:nvPr/>
              </p:nvCxnSpPr>
              <p:spPr>
                <a:xfrm>
                  <a:off x="5390186" y="1172228"/>
                  <a:ext cx="24116" cy="91082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tailEnd type="none"/>
                </a:ln>
                <a:effectLst/>
              </p:spPr>
            </p:cxnSp>
            <p:cxnSp>
              <p:nvCxnSpPr>
                <p:cNvPr id="20" name="直線コネクタ 19"/>
                <p:cNvCxnSpPr/>
                <p:nvPr/>
              </p:nvCxnSpPr>
              <p:spPr>
                <a:xfrm flipV="1">
                  <a:off x="5378405" y="1173380"/>
                  <a:ext cx="14092" cy="60765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tailEnd type="none"/>
                </a:ln>
                <a:effectLst/>
              </p:spPr>
            </p:cxnSp>
            <p:cxnSp>
              <p:nvCxnSpPr>
                <p:cNvPr id="21" name="直線コネクタ 20"/>
                <p:cNvCxnSpPr/>
                <p:nvPr/>
              </p:nvCxnSpPr>
              <p:spPr>
                <a:xfrm>
                  <a:off x="5539799" y="1231028"/>
                  <a:ext cx="237533" cy="0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  <a:tailEnd type="none"/>
                </a:ln>
                <a:effectLst/>
              </p:spPr>
            </p:cxnSp>
          </p:grpSp>
        </p:grpSp>
        <p:sp>
          <p:nvSpPr>
            <p:cNvPr id="11" name="ハート 10"/>
            <p:cNvSpPr/>
            <p:nvPr/>
          </p:nvSpPr>
          <p:spPr>
            <a:xfrm>
              <a:off x="11660294" y="12319433"/>
              <a:ext cx="1039376" cy="850159"/>
            </a:xfrm>
            <a:prstGeom prst="heart">
              <a:avLst/>
            </a:prstGeom>
            <a:solidFill>
              <a:srgbClr val="FF0000"/>
            </a:solidFill>
            <a:ln w="381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35077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6905" b="0" i="0" u="none" strike="noStrike" kern="0" cap="none" spc="0" normalizeH="0" baseline="0" noProof="0" smtClean="0">
                <a:ln>
                  <a:noFill/>
                </a:ln>
                <a:solidFill>
                  <a:srgbClr val="4D4D4D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pic>
        <p:nvPicPr>
          <p:cNvPr id="36" name="図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357" y="1705782"/>
            <a:ext cx="1733514" cy="1366040"/>
          </a:xfrm>
          <a:prstGeom prst="rect">
            <a:avLst/>
          </a:prstGeom>
        </p:spPr>
      </p:pic>
      <p:sp>
        <p:nvSpPr>
          <p:cNvPr id="37" name="二等辺三角形 36"/>
          <p:cNvSpPr/>
          <p:nvPr/>
        </p:nvSpPr>
        <p:spPr>
          <a:xfrm rot="5400000">
            <a:off x="2339017" y="2306379"/>
            <a:ext cx="337362" cy="164847"/>
          </a:xfrm>
          <a:prstGeom prst="triangle">
            <a:avLst/>
          </a:prstGeom>
          <a:solidFill>
            <a:srgbClr val="4D4D4D">
              <a:lumMod val="60000"/>
              <a:lumOff val="40000"/>
            </a:srgbClr>
          </a:solidFill>
          <a:ln w="25400" cap="flat" cmpd="sng" algn="ctr">
            <a:solidFill>
              <a:srgbClr val="4D4D4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35077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6905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" name="二等辺三角形 37"/>
          <p:cNvSpPr/>
          <p:nvPr/>
        </p:nvSpPr>
        <p:spPr>
          <a:xfrm rot="5400000">
            <a:off x="4845849" y="2306379"/>
            <a:ext cx="337362" cy="164847"/>
          </a:xfrm>
          <a:prstGeom prst="triangle">
            <a:avLst/>
          </a:prstGeom>
          <a:solidFill>
            <a:srgbClr val="4D4D4D">
              <a:lumMod val="60000"/>
              <a:lumOff val="40000"/>
            </a:srgbClr>
          </a:solidFill>
          <a:ln w="25400" cap="flat" cmpd="sng" algn="ctr">
            <a:solidFill>
              <a:srgbClr val="4D4D4D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35077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6905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62868" y="3324162"/>
            <a:ext cx="1815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/>
              <a:t>C</a:t>
            </a:r>
            <a:r>
              <a:rPr kumimoji="1" lang="en-US" altLang="ja-JP" sz="2400" dirty="0" smtClean="0"/>
              <a:t>amera</a:t>
            </a:r>
            <a:endParaRPr kumimoji="1" lang="ja-JP" altLang="en-US" sz="2400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2814634" y="3324162"/>
            <a:ext cx="2013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Face video</a:t>
            </a:r>
            <a:endParaRPr kumimoji="1" lang="ja-JP" altLang="en-US" sz="2400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703038" y="3324162"/>
            <a:ext cx="2013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 smtClean="0"/>
              <a:t>Heart rate</a:t>
            </a:r>
            <a:endParaRPr kumimoji="1" lang="ja-JP" altLang="en-US" sz="2400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423185" y="1900356"/>
            <a:ext cx="1484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  <a:r>
              <a:rPr kumimoji="1" lang="en-US" altLang="ja-JP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24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BPM</a:t>
            </a:r>
            <a:endParaRPr kumimoji="1" lang="ja-JP" altLang="en-US" sz="24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862868" y="4705391"/>
            <a:ext cx="6262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ja-JP" sz="2400" dirty="0" smtClean="0"/>
              <a:t>Non-contact</a:t>
            </a:r>
            <a:r>
              <a:rPr lang="ja-JP" altLang="en-US" sz="2400" dirty="0"/>
              <a:t> </a:t>
            </a:r>
            <a:r>
              <a:rPr lang="en-US" altLang="ja-JP" sz="2400" dirty="0" smtClean="0"/>
              <a:t>measurement</a:t>
            </a:r>
            <a:endParaRPr kumimoji="1" lang="en-US" altLang="ja-JP" sz="2400" dirty="0" smtClean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ja-JP" sz="2400" dirty="0" smtClean="0"/>
              <a:t>Stress-free measurement</a:t>
            </a:r>
            <a:endParaRPr kumimoji="1" lang="ja-JP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16372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テキスト ボックス 30"/>
          <p:cNvSpPr txBox="1"/>
          <p:nvPr/>
        </p:nvSpPr>
        <p:spPr>
          <a:xfrm>
            <a:off x="669051" y="924177"/>
            <a:ext cx="55666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</a:rPr>
              <a:t>Lighting condition: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</a:rPr>
              <a:t> </a:t>
            </a:r>
            <a:r>
              <a:rPr lang="en-US" altLang="ja-JP" sz="2800" dirty="0">
                <a:solidFill>
                  <a:srgbClr val="4D4D4D"/>
                </a:solidFill>
                <a:latin typeface="Segoe UI"/>
                <a:ea typeface="游ゴシック"/>
              </a:rPr>
              <a:t>	</a:t>
            </a:r>
            <a:r>
              <a:rPr lang="en-US" altLang="ja-JP" sz="2800" dirty="0" smtClean="0">
                <a:solidFill>
                  <a:srgbClr val="4D4D4D"/>
                </a:solidFill>
                <a:latin typeface="Segoe UI"/>
                <a:ea typeface="游ゴシック"/>
              </a:rPr>
              <a:t>Low light condition</a:t>
            </a:r>
            <a:endParaRPr kumimoji="1" lang="ja-JP" altLang="en-US" sz="280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7"/>
          <a:srcRect r="17239"/>
          <a:stretch/>
        </p:blipFill>
        <p:spPr>
          <a:xfrm>
            <a:off x="4808791" y="2116800"/>
            <a:ext cx="4254873" cy="3711600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 rot="16200000">
            <a:off x="3307444" y="3494652"/>
            <a:ext cx="306744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Percentage of subjects </a:t>
            </a:r>
          </a:p>
          <a:p>
            <a:pPr algn="ctr"/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that error &lt;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threshold (%)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389921" y="5494423"/>
            <a:ext cx="3608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Absolute error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threshold (BPM)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Experiment</a:t>
            </a:r>
            <a:r>
              <a:rPr lang="en-US" altLang="ja-JP" dirty="0" smtClean="0"/>
              <a:t>al results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665015" y="2160000"/>
            <a:ext cx="3539424" cy="3372073"/>
            <a:chOff x="665015" y="1836000"/>
            <a:chExt cx="3539424" cy="3372073"/>
          </a:xfrm>
        </p:grpSpPr>
        <p:sp>
          <p:nvSpPr>
            <p:cNvPr id="23" name="正方形/長方形 22"/>
            <p:cNvSpPr/>
            <p:nvPr/>
          </p:nvSpPr>
          <p:spPr bwMode="auto">
            <a:xfrm>
              <a:off x="673944" y="4086000"/>
              <a:ext cx="3522379" cy="112207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noFill/>
            </a:ln>
            <a:effectLst/>
            <a:ex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734664" y="4196512"/>
              <a:ext cx="3400938" cy="90104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メイリオ" pitchFamily="50" charset="-128"/>
                  <a:cs typeface="メイリオ" pitchFamily="50" charset="-128"/>
                </a:rPr>
                <a:t>Fluorescent</a:t>
              </a:r>
              <a:r>
                <a:rPr kumimoji="1" lang="en-US" altLang="ja-JP" sz="2000" b="0" i="0" u="none" strike="noStrike" kern="1200" cap="none" spc="0" normalizeH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メイリオ" pitchFamily="50" charset="-128"/>
                  <a:cs typeface="メイリオ" pitchFamily="50" charset="-128"/>
                </a:rPr>
                <a:t> </a:t>
              </a: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メイリオ" pitchFamily="50" charset="-128"/>
                  <a:cs typeface="メイリオ" pitchFamily="50" charset="-128"/>
                </a:rPr>
                <a:t>light (</a:t>
              </a:r>
              <a:r>
                <a:rPr lang="en-US" altLang="ja-JP" sz="2000" dirty="0">
                  <a:solidFill>
                    <a:srgbClr val="4D4D4D"/>
                  </a:solidFill>
                  <a:latin typeface="Segoe UI"/>
                  <a:ea typeface="メイリオ" pitchFamily="50" charset="-128"/>
                  <a:cs typeface="メイリオ" pitchFamily="50" charset="-128"/>
                </a:rPr>
                <a:t>5</a:t>
              </a: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メイリオ" pitchFamily="50" charset="-128"/>
                  <a:cs typeface="メイリオ" pitchFamily="50" charset="-128"/>
                </a:rPr>
                <a:t>0 </a:t>
              </a:r>
              <a:r>
                <a:rPr kumimoji="1" lang="en-US" altLang="ja-JP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メイリオ" pitchFamily="50" charset="-128"/>
                  <a:cs typeface="メイリオ" pitchFamily="50" charset="-128"/>
                </a:rPr>
                <a:t>lux</a:t>
              </a: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メイリオ" pitchFamily="50" charset="-128"/>
                  <a:cs typeface="メイリオ" pitchFamily="50" charset="-128"/>
                </a:rPr>
                <a:t>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2000" dirty="0" smtClean="0">
                  <a:solidFill>
                    <a:srgbClr val="4D4D4D"/>
                  </a:solidFill>
                  <a:latin typeface="Segoe UI"/>
                  <a:ea typeface="メイリオ" pitchFamily="50" charset="-128"/>
                  <a:cs typeface="メイリオ" pitchFamily="50" charset="-128"/>
                </a:rPr>
                <a:t>NIR light</a:t>
              </a:r>
              <a:endPara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メイリオ" pitchFamily="50" charset="-128"/>
                <a:cs typeface="メイリオ" pitchFamily="50" charset="-128"/>
              </a:endParaRPr>
            </a:p>
          </p:txBody>
        </p:sp>
        <p:pic>
          <p:nvPicPr>
            <p:cNvPr id="13" name="0012_2_NIR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2476439" y="1836000"/>
              <a:ext cx="1728000" cy="1285200"/>
            </a:xfrm>
            <a:prstGeom prst="rect">
              <a:avLst/>
            </a:prstGeom>
          </p:spPr>
        </p:pic>
        <p:pic>
          <p:nvPicPr>
            <p:cNvPr id="14" name="0012_2_RGB">
              <a:hlinkClick r:id="" action="ppaction://media"/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9">
              <a:lum bright="-20000" contrast="-20000"/>
            </a:blip>
            <a:stretch>
              <a:fillRect/>
            </a:stretch>
          </p:blipFill>
          <p:spPr>
            <a:xfrm>
              <a:off x="665015" y="1836000"/>
              <a:ext cx="1728000" cy="1285200"/>
            </a:xfrm>
            <a:prstGeom prst="rect">
              <a:avLst/>
            </a:prstGeom>
          </p:spPr>
        </p:pic>
        <p:sp>
          <p:nvSpPr>
            <p:cNvPr id="20" name="テキスト ボックス 19"/>
            <p:cNvSpPr txBox="1"/>
            <p:nvPr/>
          </p:nvSpPr>
          <p:spPr>
            <a:xfrm>
              <a:off x="855331" y="3097811"/>
              <a:ext cx="13887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/>
                  <a:cs typeface="+mn-cs"/>
                </a:rPr>
                <a:t>RGB video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2648894" y="3097811"/>
              <a:ext cx="13887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/>
                  <a:cs typeface="+mn-cs"/>
                </a:rPr>
                <a:t>NIR video</a:t>
              </a:r>
              <a:endPara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895376" y="3386167"/>
              <a:ext cx="1310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solidFill>
                    <a:srgbClr val="CC6600"/>
                  </a:solidFill>
                </a:rPr>
                <a:t>Bad</a:t>
              </a:r>
              <a:endParaRPr kumimoji="1" lang="ja-JP" altLang="en-US" sz="2800" dirty="0">
                <a:solidFill>
                  <a:srgbClr val="CC6600"/>
                </a:solidFill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2687070" y="3386167"/>
              <a:ext cx="1310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dirty="0" smtClean="0">
                  <a:solidFill>
                    <a:schemeClr val="tx2"/>
                  </a:solidFill>
                </a:rPr>
                <a:t>Good</a:t>
              </a:r>
              <a:endParaRPr kumimoji="1" lang="ja-JP" altLang="en-US" sz="2800" dirty="0">
                <a:solidFill>
                  <a:schemeClr val="tx2"/>
                </a:solidFill>
              </a:endParaRPr>
            </a:p>
          </p:txBody>
        </p:sp>
      </p:grpSp>
      <p:sp>
        <p:nvSpPr>
          <p:cNvPr id="22" name="テキスト ボックス 21"/>
          <p:cNvSpPr txBox="1"/>
          <p:nvPr/>
        </p:nvSpPr>
        <p:spPr>
          <a:xfrm>
            <a:off x="6163320" y="1535839"/>
            <a:ext cx="1401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accent5"/>
                </a:solidFill>
              </a:rPr>
              <a:t>Proposed </a:t>
            </a:r>
            <a:endParaRPr kumimoji="1" lang="ja-JP" altLang="en-US" sz="2000" dirty="0">
              <a:solidFill>
                <a:schemeClr val="accent5"/>
              </a:solidFill>
            </a:endParaRPr>
          </a:p>
        </p:txBody>
      </p:sp>
      <p:cxnSp>
        <p:nvCxnSpPr>
          <p:cNvPr id="32" name="直線矢印コネクタ 31"/>
          <p:cNvCxnSpPr/>
          <p:nvPr/>
        </p:nvCxnSpPr>
        <p:spPr>
          <a:xfrm>
            <a:off x="7039574" y="1930496"/>
            <a:ext cx="361084" cy="5477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>
            <a:off x="7484076" y="1530386"/>
            <a:ext cx="1317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>
                    <a:lumMod val="50000"/>
                  </a:schemeClr>
                </a:solidFill>
              </a:rPr>
              <a:t>Lam-NIR</a:t>
            </a:r>
            <a:endParaRPr kumimoji="1" lang="ja-JP" alt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4" name="直線矢印コネクタ 33"/>
          <p:cNvCxnSpPr>
            <a:stCxn id="33" idx="2"/>
          </p:cNvCxnSpPr>
          <p:nvPr/>
        </p:nvCxnSpPr>
        <p:spPr>
          <a:xfrm flipH="1">
            <a:off x="7862131" y="1930496"/>
            <a:ext cx="280457" cy="45378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42847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3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テキスト ボックス 33"/>
          <p:cNvSpPr txBox="1"/>
          <p:nvPr/>
        </p:nvSpPr>
        <p:spPr>
          <a:xfrm>
            <a:off x="669051" y="924177"/>
            <a:ext cx="55666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</a:rPr>
              <a:t>Lighting condition: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</a:rPr>
              <a:t> </a:t>
            </a:r>
            <a:r>
              <a:rPr lang="en-US" altLang="ja-JP" sz="2800" dirty="0">
                <a:solidFill>
                  <a:srgbClr val="4D4D4D"/>
                </a:solidFill>
                <a:latin typeface="Segoe UI"/>
                <a:ea typeface="游ゴシック"/>
              </a:rPr>
              <a:t>	</a:t>
            </a:r>
            <a:r>
              <a:rPr lang="en-US" altLang="ja-JP" sz="2800" dirty="0" smtClean="0">
                <a:solidFill>
                  <a:srgbClr val="4D4D4D"/>
                </a:solidFill>
                <a:latin typeface="Segoe UI"/>
                <a:ea typeface="游ゴシック"/>
              </a:rPr>
              <a:t>Illumination fluctuation</a:t>
            </a:r>
            <a:endParaRPr kumimoji="1" lang="ja-JP" altLang="en-US" sz="280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7"/>
          <a:srcRect r="17239"/>
          <a:stretch/>
        </p:blipFill>
        <p:spPr>
          <a:xfrm>
            <a:off x="4808791" y="2116800"/>
            <a:ext cx="4254873" cy="37116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Experiment</a:t>
            </a:r>
            <a:r>
              <a:rPr lang="en-US" altLang="ja-JP" dirty="0" smtClean="0"/>
              <a:t>al results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</a:endParaRP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8"/>
          <a:srcRect r="19289"/>
          <a:stretch/>
        </p:blipFill>
        <p:spPr>
          <a:xfrm>
            <a:off x="4808791" y="2116800"/>
            <a:ext cx="4149486" cy="3711600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 rot="16200000">
            <a:off x="3307444" y="3494652"/>
            <a:ext cx="306744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Percentage of subjects </a:t>
            </a:r>
          </a:p>
          <a:p>
            <a:pPr algn="ctr"/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that error &lt;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threshold (%)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389921" y="5494423"/>
            <a:ext cx="3608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Absolute error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threshold (BPM)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正方形/長方形 44"/>
          <p:cNvSpPr/>
          <p:nvPr/>
        </p:nvSpPr>
        <p:spPr bwMode="auto">
          <a:xfrm>
            <a:off x="671363" y="4345871"/>
            <a:ext cx="3527012" cy="20190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noFill/>
          </a:ln>
          <a:effectLst/>
          <a:ex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734400" y="4596737"/>
            <a:ext cx="3400938" cy="124750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 smtClean="0">
                <a:solidFill>
                  <a:srgbClr val="4D4D4D"/>
                </a:solidFill>
                <a:latin typeface="Segoe UI"/>
                <a:ea typeface="メイリオ" pitchFamily="50" charset="-128"/>
                <a:cs typeface="メイリオ" pitchFamily="50" charset="-128"/>
              </a:rPr>
              <a:t>Fluorescent 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メイリオ" pitchFamily="50" charset="-128"/>
                <a:cs typeface="メイリオ" pitchFamily="50" charset="-128"/>
              </a:rPr>
              <a:t>light (50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メイリオ" pitchFamily="50" charset="-128"/>
                <a:cs typeface="メイリオ" pitchFamily="50" charset="-128"/>
              </a:rPr>
              <a:t>lux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メイリオ" pitchFamily="50" charset="-128"/>
                <a:cs typeface="メイリオ" pitchFamily="50" charset="-128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メイリオ" pitchFamily="50" charset="-128"/>
                <a:cs typeface="メイリオ" pitchFamily="50" charset="-128"/>
              </a:rPr>
              <a:t>NIR light</a:t>
            </a:r>
          </a:p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solidFill>
                  <a:srgbClr val="4D4D4D"/>
                </a:solidFill>
                <a:latin typeface="Segoe UI"/>
                <a:ea typeface="メイリオ" pitchFamily="50" charset="-128"/>
                <a:cs typeface="メイリオ" pitchFamily="50" charset="-128"/>
              </a:rPr>
              <a:t>M</a:t>
            </a:r>
            <a:r>
              <a:rPr kumimoji="1" lang="en-US" altLang="ja-JP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メイリオ" pitchFamily="50" charset="-128"/>
                <a:cs typeface="メイリオ" pitchFamily="50" charset="-128"/>
              </a:rPr>
              <a:t>ovie</a:t>
            </a: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メイリオ" pitchFamily="50" charset="-128"/>
                <a:cs typeface="メイリオ" pitchFamily="50" charset="-128"/>
              </a:rPr>
              <a:t> was played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メイリオ" pitchFamily="50" charset="-128"/>
                <a:cs typeface="メイリオ" pitchFamily="50" charset="-128"/>
              </a:rPr>
              <a:t>on display</a:t>
            </a:r>
            <a:endParaRPr kumimoji="1" lang="en-US" altLang="ja-JP" sz="2000" b="0" i="0" u="none" strike="noStrike" kern="120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6" name="0012_6_RG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5015" y="2160000"/>
            <a:ext cx="1728000" cy="1285200"/>
          </a:xfrm>
          <a:prstGeom prst="rect">
            <a:avLst/>
          </a:prstGeom>
        </p:spPr>
      </p:pic>
      <p:pic>
        <p:nvPicPr>
          <p:cNvPr id="10" name="0012_6_NIR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76439" y="2160000"/>
            <a:ext cx="1728000" cy="1285200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855331" y="3421811"/>
            <a:ext cx="1388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RGB video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648894" y="3421811"/>
            <a:ext cx="13887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NIR video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95376" y="3710167"/>
            <a:ext cx="131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>
                <a:solidFill>
                  <a:srgbClr val="CC6600"/>
                </a:solidFill>
              </a:rPr>
              <a:t>Bad</a:t>
            </a:r>
            <a:endParaRPr kumimoji="1" lang="ja-JP" altLang="en-US" sz="2800" dirty="0">
              <a:solidFill>
                <a:srgbClr val="CC66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687070" y="3710167"/>
            <a:ext cx="131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>
                <a:solidFill>
                  <a:schemeClr val="tx2"/>
                </a:solidFill>
              </a:rPr>
              <a:t>Good</a:t>
            </a:r>
            <a:endParaRPr kumimoji="1" lang="ja-JP" altLang="en-US" sz="2800" dirty="0">
              <a:solidFill>
                <a:schemeClr val="tx2"/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412" y="5586005"/>
            <a:ext cx="1213309" cy="1213309"/>
          </a:xfrm>
          <a:prstGeom prst="rect">
            <a:avLst/>
          </a:prstGeom>
        </p:spPr>
      </p:pic>
      <p:sp>
        <p:nvSpPr>
          <p:cNvPr id="35" name="フリーフォーム 34"/>
          <p:cNvSpPr/>
          <p:nvPr/>
        </p:nvSpPr>
        <p:spPr>
          <a:xfrm>
            <a:off x="3370092" y="5937755"/>
            <a:ext cx="667522" cy="491253"/>
          </a:xfrm>
          <a:custGeom>
            <a:avLst/>
            <a:gdLst>
              <a:gd name="connsiteX0" fmla="*/ 36491 w 849291"/>
              <a:gd name="connsiteY0" fmla="*/ 0 h 982422"/>
              <a:gd name="connsiteX1" fmla="*/ 94548 w 849291"/>
              <a:gd name="connsiteY1" fmla="*/ 870857 h 982422"/>
              <a:gd name="connsiteX2" fmla="*/ 849291 w 849291"/>
              <a:gd name="connsiteY2" fmla="*/ 943428 h 982422"/>
              <a:gd name="connsiteX0" fmla="*/ 11268 w 824068"/>
              <a:gd name="connsiteY0" fmla="*/ 0 h 989239"/>
              <a:gd name="connsiteX1" fmla="*/ 170925 w 824068"/>
              <a:gd name="connsiteY1" fmla="*/ 885371 h 989239"/>
              <a:gd name="connsiteX2" fmla="*/ 824068 w 824068"/>
              <a:gd name="connsiteY2" fmla="*/ 943428 h 989239"/>
              <a:gd name="connsiteX0" fmla="*/ 16544 w 829344"/>
              <a:gd name="connsiteY0" fmla="*/ 0 h 961596"/>
              <a:gd name="connsiteX1" fmla="*/ 138101 w 829344"/>
              <a:gd name="connsiteY1" fmla="*/ 802821 h 961596"/>
              <a:gd name="connsiteX2" fmla="*/ 829344 w 829344"/>
              <a:gd name="connsiteY2" fmla="*/ 943428 h 961596"/>
              <a:gd name="connsiteX0" fmla="*/ 24316 w 837116"/>
              <a:gd name="connsiteY0" fmla="*/ 0 h 975428"/>
              <a:gd name="connsiteX1" fmla="*/ 114123 w 837116"/>
              <a:gd name="connsiteY1" fmla="*/ 853621 h 975428"/>
              <a:gd name="connsiteX2" fmla="*/ 837116 w 837116"/>
              <a:gd name="connsiteY2" fmla="*/ 943428 h 975428"/>
              <a:gd name="connsiteX0" fmla="*/ 14203 w 827003"/>
              <a:gd name="connsiteY0" fmla="*/ 0 h 977368"/>
              <a:gd name="connsiteX1" fmla="*/ 104010 w 827003"/>
              <a:gd name="connsiteY1" fmla="*/ 853621 h 977368"/>
              <a:gd name="connsiteX2" fmla="*/ 827003 w 827003"/>
              <a:gd name="connsiteY2" fmla="*/ 943428 h 977368"/>
              <a:gd name="connsiteX0" fmla="*/ 39722 w 852522"/>
              <a:gd name="connsiteY0" fmla="*/ 0 h 985460"/>
              <a:gd name="connsiteX1" fmla="*/ 53329 w 852522"/>
              <a:gd name="connsiteY1" fmla="*/ 872671 h 985460"/>
              <a:gd name="connsiteX2" fmla="*/ 852522 w 852522"/>
              <a:gd name="connsiteY2" fmla="*/ 943428 h 985460"/>
              <a:gd name="connsiteX0" fmla="*/ 13265 w 826065"/>
              <a:gd name="connsiteY0" fmla="*/ 0 h 1220252"/>
              <a:gd name="connsiteX1" fmla="*/ 109422 w 826065"/>
              <a:gd name="connsiteY1" fmla="*/ 1177471 h 1220252"/>
              <a:gd name="connsiteX2" fmla="*/ 826065 w 826065"/>
              <a:gd name="connsiteY2" fmla="*/ 943428 h 1220252"/>
              <a:gd name="connsiteX0" fmla="*/ 31096 w 843896"/>
              <a:gd name="connsiteY0" fmla="*/ 0 h 1202371"/>
              <a:gd name="connsiteX1" fmla="*/ 127253 w 843896"/>
              <a:gd name="connsiteY1" fmla="*/ 1177471 h 1202371"/>
              <a:gd name="connsiteX2" fmla="*/ 843896 w 843896"/>
              <a:gd name="connsiteY2" fmla="*/ 943428 h 1202371"/>
              <a:gd name="connsiteX0" fmla="*/ 31096 w 843896"/>
              <a:gd name="connsiteY0" fmla="*/ 0 h 985285"/>
              <a:gd name="connsiteX1" fmla="*/ 127253 w 843896"/>
              <a:gd name="connsiteY1" fmla="*/ 910771 h 985285"/>
              <a:gd name="connsiteX2" fmla="*/ 843896 w 843896"/>
              <a:gd name="connsiteY2" fmla="*/ 943428 h 985285"/>
              <a:gd name="connsiteX0" fmla="*/ 31096 w 843896"/>
              <a:gd name="connsiteY0" fmla="*/ 0 h 976418"/>
              <a:gd name="connsiteX1" fmla="*/ 127253 w 843896"/>
              <a:gd name="connsiteY1" fmla="*/ 891721 h 976418"/>
              <a:gd name="connsiteX2" fmla="*/ 843896 w 843896"/>
              <a:gd name="connsiteY2" fmla="*/ 943428 h 976418"/>
              <a:gd name="connsiteX0" fmla="*/ 20967 w 833767"/>
              <a:gd name="connsiteY0" fmla="*/ 0 h 999945"/>
              <a:gd name="connsiteX1" fmla="*/ 117124 w 833767"/>
              <a:gd name="connsiteY1" fmla="*/ 891721 h 999945"/>
              <a:gd name="connsiteX2" fmla="*/ 833767 w 833767"/>
              <a:gd name="connsiteY2" fmla="*/ 943428 h 999945"/>
              <a:gd name="connsiteX0" fmla="*/ 24271 w 881521"/>
              <a:gd name="connsiteY0" fmla="*/ 0 h 932161"/>
              <a:gd name="connsiteX1" fmla="*/ 120428 w 881521"/>
              <a:gd name="connsiteY1" fmla="*/ 891721 h 932161"/>
              <a:gd name="connsiteX2" fmla="*/ 881521 w 881521"/>
              <a:gd name="connsiteY2" fmla="*/ 765628 h 932161"/>
              <a:gd name="connsiteX0" fmla="*/ 157 w 857407"/>
              <a:gd name="connsiteY0" fmla="*/ 0 h 904543"/>
              <a:gd name="connsiteX1" fmla="*/ 134413 w 857407"/>
              <a:gd name="connsiteY1" fmla="*/ 433615 h 904543"/>
              <a:gd name="connsiteX2" fmla="*/ 96314 w 857407"/>
              <a:gd name="connsiteY2" fmla="*/ 891721 h 904543"/>
              <a:gd name="connsiteX3" fmla="*/ 857407 w 857407"/>
              <a:gd name="connsiteY3" fmla="*/ 765628 h 904543"/>
              <a:gd name="connsiteX0" fmla="*/ 422770 w 803770"/>
              <a:gd name="connsiteY0" fmla="*/ 0 h 1368093"/>
              <a:gd name="connsiteX1" fmla="*/ 80776 w 803770"/>
              <a:gd name="connsiteY1" fmla="*/ 897165 h 1368093"/>
              <a:gd name="connsiteX2" fmla="*/ 42677 w 803770"/>
              <a:gd name="connsiteY2" fmla="*/ 1355271 h 1368093"/>
              <a:gd name="connsiteX3" fmla="*/ 803770 w 803770"/>
              <a:gd name="connsiteY3" fmla="*/ 1229178 h 1368093"/>
              <a:gd name="connsiteX0" fmla="*/ 465019 w 1430219"/>
              <a:gd name="connsiteY0" fmla="*/ 0 h 1355271"/>
              <a:gd name="connsiteX1" fmla="*/ 123025 w 1430219"/>
              <a:gd name="connsiteY1" fmla="*/ 897165 h 1355271"/>
              <a:gd name="connsiteX2" fmla="*/ 84926 w 1430219"/>
              <a:gd name="connsiteY2" fmla="*/ 1355271 h 1355271"/>
              <a:gd name="connsiteX3" fmla="*/ 1430219 w 1430219"/>
              <a:gd name="connsiteY3" fmla="*/ 1127578 h 1355271"/>
              <a:gd name="connsiteX0" fmla="*/ 342524 w 1307724"/>
              <a:gd name="connsiteY0" fmla="*/ 0 h 1133021"/>
              <a:gd name="connsiteX1" fmla="*/ 530 w 1307724"/>
              <a:gd name="connsiteY1" fmla="*/ 897165 h 1133021"/>
              <a:gd name="connsiteX2" fmla="*/ 591081 w 1307724"/>
              <a:gd name="connsiteY2" fmla="*/ 1133021 h 1133021"/>
              <a:gd name="connsiteX3" fmla="*/ 1307724 w 1307724"/>
              <a:gd name="connsiteY3" fmla="*/ 1127578 h 1133021"/>
              <a:gd name="connsiteX0" fmla="*/ 7819 w 973019"/>
              <a:gd name="connsiteY0" fmla="*/ 0 h 1142589"/>
              <a:gd name="connsiteX1" fmla="*/ 8725 w 973019"/>
              <a:gd name="connsiteY1" fmla="*/ 986065 h 1142589"/>
              <a:gd name="connsiteX2" fmla="*/ 256376 w 973019"/>
              <a:gd name="connsiteY2" fmla="*/ 1133021 h 1142589"/>
              <a:gd name="connsiteX3" fmla="*/ 973019 w 973019"/>
              <a:gd name="connsiteY3" fmla="*/ 1127578 h 1142589"/>
              <a:gd name="connsiteX0" fmla="*/ 12318 w 977518"/>
              <a:gd name="connsiteY0" fmla="*/ 0 h 1152423"/>
              <a:gd name="connsiteX1" fmla="*/ 6874 w 977518"/>
              <a:gd name="connsiteY1" fmla="*/ 852715 h 1152423"/>
              <a:gd name="connsiteX2" fmla="*/ 260875 w 977518"/>
              <a:gd name="connsiteY2" fmla="*/ 1133021 h 1152423"/>
              <a:gd name="connsiteX3" fmla="*/ 977518 w 977518"/>
              <a:gd name="connsiteY3" fmla="*/ 1127578 h 1152423"/>
              <a:gd name="connsiteX0" fmla="*/ 12318 w 977518"/>
              <a:gd name="connsiteY0" fmla="*/ 0 h 1132438"/>
              <a:gd name="connsiteX1" fmla="*/ 6874 w 977518"/>
              <a:gd name="connsiteY1" fmla="*/ 852715 h 1132438"/>
              <a:gd name="connsiteX2" fmla="*/ 235475 w 977518"/>
              <a:gd name="connsiteY2" fmla="*/ 1101271 h 1132438"/>
              <a:gd name="connsiteX3" fmla="*/ 977518 w 977518"/>
              <a:gd name="connsiteY3" fmla="*/ 1127578 h 1132438"/>
              <a:gd name="connsiteX0" fmla="*/ 17739 w 982939"/>
              <a:gd name="connsiteY0" fmla="*/ 0 h 1127834"/>
              <a:gd name="connsiteX1" fmla="*/ 12295 w 982939"/>
              <a:gd name="connsiteY1" fmla="*/ 852715 h 1127834"/>
              <a:gd name="connsiteX2" fmla="*/ 240896 w 982939"/>
              <a:gd name="connsiteY2" fmla="*/ 1101271 h 1127834"/>
              <a:gd name="connsiteX3" fmla="*/ 982939 w 982939"/>
              <a:gd name="connsiteY3" fmla="*/ 1127578 h 1127834"/>
              <a:gd name="connsiteX0" fmla="*/ 12319 w 977519"/>
              <a:gd name="connsiteY0" fmla="*/ 0 h 1128159"/>
              <a:gd name="connsiteX1" fmla="*/ 6875 w 977519"/>
              <a:gd name="connsiteY1" fmla="*/ 852715 h 1128159"/>
              <a:gd name="connsiteX2" fmla="*/ 292626 w 977519"/>
              <a:gd name="connsiteY2" fmla="*/ 1107621 h 1128159"/>
              <a:gd name="connsiteX3" fmla="*/ 977519 w 977519"/>
              <a:gd name="connsiteY3" fmla="*/ 1127578 h 1128159"/>
              <a:gd name="connsiteX0" fmla="*/ 12319 w 977519"/>
              <a:gd name="connsiteY0" fmla="*/ 0 h 1141945"/>
              <a:gd name="connsiteX1" fmla="*/ 6875 w 977519"/>
              <a:gd name="connsiteY1" fmla="*/ 757465 h 1141945"/>
              <a:gd name="connsiteX2" fmla="*/ 292626 w 977519"/>
              <a:gd name="connsiteY2" fmla="*/ 1107621 h 1141945"/>
              <a:gd name="connsiteX3" fmla="*/ 977519 w 977519"/>
              <a:gd name="connsiteY3" fmla="*/ 1127578 h 1141945"/>
              <a:gd name="connsiteX0" fmla="*/ 364 w 965564"/>
              <a:gd name="connsiteY0" fmla="*/ 0 h 1141945"/>
              <a:gd name="connsiteX1" fmla="*/ 62126 w 965564"/>
              <a:gd name="connsiteY1" fmla="*/ 823275 h 1141945"/>
              <a:gd name="connsiteX2" fmla="*/ 280671 w 965564"/>
              <a:gd name="connsiteY2" fmla="*/ 1107621 h 1141945"/>
              <a:gd name="connsiteX3" fmla="*/ 965564 w 965564"/>
              <a:gd name="connsiteY3" fmla="*/ 1127578 h 1141945"/>
              <a:gd name="connsiteX0" fmla="*/ 1498 w 966698"/>
              <a:gd name="connsiteY0" fmla="*/ 0 h 1174121"/>
              <a:gd name="connsiteX1" fmla="*/ 63260 w 966698"/>
              <a:gd name="connsiteY1" fmla="*/ 823275 h 1174121"/>
              <a:gd name="connsiteX2" fmla="*/ 371413 w 966698"/>
              <a:gd name="connsiteY2" fmla="*/ 1151494 h 1174121"/>
              <a:gd name="connsiteX3" fmla="*/ 966698 w 966698"/>
              <a:gd name="connsiteY3" fmla="*/ 1127578 h 1174121"/>
              <a:gd name="connsiteX0" fmla="*/ 166 w 965366"/>
              <a:gd name="connsiteY0" fmla="*/ 0 h 1174121"/>
              <a:gd name="connsiteX1" fmla="*/ 172573 w 965366"/>
              <a:gd name="connsiteY1" fmla="*/ 845212 h 1174121"/>
              <a:gd name="connsiteX2" fmla="*/ 370081 w 965366"/>
              <a:gd name="connsiteY2" fmla="*/ 1151494 h 1174121"/>
              <a:gd name="connsiteX3" fmla="*/ 965366 w 965366"/>
              <a:gd name="connsiteY3" fmla="*/ 1127578 h 1174121"/>
              <a:gd name="connsiteX0" fmla="*/ 167 w 965367"/>
              <a:gd name="connsiteY0" fmla="*/ 0 h 1131392"/>
              <a:gd name="connsiteX1" fmla="*/ 172574 w 965367"/>
              <a:gd name="connsiteY1" fmla="*/ 845212 h 1131392"/>
              <a:gd name="connsiteX2" fmla="*/ 383912 w 965367"/>
              <a:gd name="connsiteY2" fmla="*/ 1085683 h 1131392"/>
              <a:gd name="connsiteX3" fmla="*/ 965367 w 965367"/>
              <a:gd name="connsiteY3" fmla="*/ 1127578 h 1131392"/>
              <a:gd name="connsiteX0" fmla="*/ 317 w 965517"/>
              <a:gd name="connsiteY0" fmla="*/ 0 h 1131392"/>
              <a:gd name="connsiteX1" fmla="*/ 117401 w 965517"/>
              <a:gd name="connsiteY1" fmla="*/ 735528 h 1131392"/>
              <a:gd name="connsiteX2" fmla="*/ 384062 w 965517"/>
              <a:gd name="connsiteY2" fmla="*/ 1085683 h 1131392"/>
              <a:gd name="connsiteX3" fmla="*/ 965517 w 965517"/>
              <a:gd name="connsiteY3" fmla="*/ 1127578 h 1131392"/>
              <a:gd name="connsiteX0" fmla="*/ 4071 w 969271"/>
              <a:gd name="connsiteY0" fmla="*/ 0 h 1131392"/>
              <a:gd name="connsiteX1" fmla="*/ 52001 w 969271"/>
              <a:gd name="connsiteY1" fmla="*/ 757465 h 1131392"/>
              <a:gd name="connsiteX2" fmla="*/ 387816 w 969271"/>
              <a:gd name="connsiteY2" fmla="*/ 1085683 h 1131392"/>
              <a:gd name="connsiteX3" fmla="*/ 969271 w 969271"/>
              <a:gd name="connsiteY3" fmla="*/ 1127578 h 113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9271" h="1131392">
                <a:moveTo>
                  <a:pt x="4071" y="0"/>
                </a:moveTo>
                <a:cubicBezTo>
                  <a:pt x="-1070" y="72269"/>
                  <a:pt x="-11956" y="576518"/>
                  <a:pt x="52001" y="757465"/>
                </a:cubicBezTo>
                <a:cubicBezTo>
                  <a:pt x="115959" y="938412"/>
                  <a:pt x="226042" y="1023998"/>
                  <a:pt x="387816" y="1085683"/>
                </a:cubicBezTo>
                <a:cubicBezTo>
                  <a:pt x="549590" y="1147368"/>
                  <a:pt x="730390" y="1129392"/>
                  <a:pt x="969271" y="1127578"/>
                </a:cubicBezTo>
              </a:path>
            </a:pathLst>
          </a:custGeom>
          <a:noFill/>
          <a:ln w="28575">
            <a:solidFill>
              <a:schemeClr val="tx1"/>
            </a:solidFill>
            <a:prstDash val="dash"/>
            <a:headEnd type="none" w="lg" len="lg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629808" y="5930033"/>
            <a:ext cx="1740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e.g. in theater</a:t>
            </a:r>
            <a:endParaRPr kumimoji="1" lang="ja-JP" altLang="en-US" sz="2000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6163320" y="1535839"/>
            <a:ext cx="1401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accent5"/>
                </a:solidFill>
              </a:rPr>
              <a:t>Proposed </a:t>
            </a:r>
            <a:endParaRPr kumimoji="1" lang="ja-JP" altLang="en-US" sz="2000" dirty="0">
              <a:solidFill>
                <a:schemeClr val="accent5"/>
              </a:solidFill>
            </a:endParaRPr>
          </a:p>
        </p:txBody>
      </p:sp>
      <p:cxnSp>
        <p:nvCxnSpPr>
          <p:cNvPr id="37" name="直線矢印コネクタ 36"/>
          <p:cNvCxnSpPr/>
          <p:nvPr/>
        </p:nvCxnSpPr>
        <p:spPr>
          <a:xfrm>
            <a:off x="7058025" y="1930496"/>
            <a:ext cx="135920" cy="44122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7484076" y="1530386"/>
            <a:ext cx="1317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>
                    <a:lumMod val="50000"/>
                  </a:schemeClr>
                </a:solidFill>
              </a:rPr>
              <a:t>Lam-NIR</a:t>
            </a:r>
            <a:endParaRPr kumimoji="1" lang="ja-JP" alt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9" name="直線矢印コネクタ 38"/>
          <p:cNvCxnSpPr/>
          <p:nvPr/>
        </p:nvCxnSpPr>
        <p:spPr>
          <a:xfrm flipH="1">
            <a:off x="7887285" y="1930496"/>
            <a:ext cx="66090" cy="26484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464545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Experimental results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/>
          <a:srcRect r="12653"/>
          <a:stretch/>
        </p:blipFill>
        <p:spPr>
          <a:xfrm>
            <a:off x="3973277" y="1323724"/>
            <a:ext cx="5170722" cy="427366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32861" y="2660332"/>
            <a:ext cx="3633038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400" dirty="0" smtClean="0">
                <a:solidFill>
                  <a:srgbClr val="4D4D4D"/>
                </a:solidFill>
                <a:latin typeface="Segoe UI"/>
                <a:ea typeface="游ゴシック"/>
              </a:rPr>
              <a:t>Result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of all </a:t>
            </a: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80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 videos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(</a:t>
            </a:r>
            <a:r>
              <a:rPr lang="en-US" altLang="ja-JP" sz="2400" noProof="0" dirty="0" smtClean="0">
                <a:solidFill>
                  <a:srgbClr val="4D4D4D"/>
                </a:solidFill>
                <a:latin typeface="Segoe UI"/>
                <a:ea typeface="游ゴシック"/>
              </a:rPr>
              <a:t>20 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subjects × 4 scenes)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32865" y="5597390"/>
            <a:ext cx="76782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Proposed method can estimate HR </a:t>
            </a:r>
            <a:r>
              <a:rPr lang="en-US" altLang="ja-JP" sz="2800" dirty="0" smtClean="0"/>
              <a:t>accurately </a:t>
            </a:r>
          </a:p>
          <a:p>
            <a:r>
              <a:rPr lang="en-US" altLang="ja-JP" sz="2800" dirty="0"/>
              <a:t>u</a:t>
            </a:r>
            <a:r>
              <a:rPr kumimoji="1" lang="en-US" altLang="ja-JP" sz="2800" dirty="0" smtClean="0"/>
              <a:t>nder </a:t>
            </a:r>
            <a:r>
              <a:rPr kumimoji="1" lang="en-US" altLang="ja-JP" sz="2800" b="1" dirty="0" smtClean="0">
                <a:solidFill>
                  <a:schemeClr val="accent5"/>
                </a:solidFill>
              </a:rPr>
              <a:t>various illumination conditions</a:t>
            </a:r>
            <a:endParaRPr kumimoji="1" lang="ja-JP" altLang="en-US" sz="2800" b="1" dirty="0">
              <a:solidFill>
                <a:schemeClr val="accent5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 rot="16200000">
            <a:off x="2555342" y="2879124"/>
            <a:ext cx="306744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Percentage of subjects </a:t>
            </a:r>
          </a:p>
          <a:p>
            <a:pPr algn="ctr"/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that error &lt;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threshold (%)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873142" y="5228058"/>
            <a:ext cx="3608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Absolute error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threshold (BPM)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474362" y="874989"/>
            <a:ext cx="1890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accent5"/>
                </a:solidFill>
              </a:rPr>
              <a:t>Proposed </a:t>
            </a:r>
            <a:endParaRPr kumimoji="1" lang="ja-JP" altLang="en-US" sz="2400" dirty="0">
              <a:solidFill>
                <a:schemeClr val="accent5"/>
              </a:solidFill>
            </a:endParaRPr>
          </a:p>
        </p:txBody>
      </p:sp>
      <p:cxnSp>
        <p:nvCxnSpPr>
          <p:cNvPr id="11" name="直線矢印コネクタ 10"/>
          <p:cNvCxnSpPr>
            <a:stCxn id="10" idx="2"/>
          </p:cNvCxnSpPr>
          <p:nvPr/>
        </p:nvCxnSpPr>
        <p:spPr>
          <a:xfrm>
            <a:off x="6419849" y="1336654"/>
            <a:ext cx="335945" cy="49596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81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</a:t>
            </a:r>
            <a:r>
              <a:rPr kumimoji="1" lang="en-US" altLang="ja-JP" dirty="0" smtClean="0"/>
              <a:t>onclusion 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69051" y="1037881"/>
            <a:ext cx="7719299" cy="4013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Proposed a HR estimation method from </a:t>
            </a:r>
            <a:b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</a:b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an RGB-NIR video based on spatial and spectral selection of suitable face patches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  <a:p>
            <a:pPr marL="457200" lvl="0" indent="-4572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ja-JP" sz="2800" dirty="0" smtClean="0">
                <a:solidFill>
                  <a:srgbClr val="4D4D4D"/>
                </a:solidFill>
              </a:rPr>
              <a:t>Demonstrated </a:t>
            </a:r>
            <a:r>
              <a:rPr lang="en-US" altLang="ja-JP" sz="2800" dirty="0">
                <a:solidFill>
                  <a:srgbClr val="4D4D4D"/>
                </a:solidFill>
              </a:rPr>
              <a:t>that our method can estimate HR </a:t>
            </a:r>
            <a:r>
              <a:rPr lang="en-US" altLang="ja-JP" sz="2800" dirty="0" smtClean="0">
                <a:solidFill>
                  <a:srgbClr val="4D4D4D"/>
                </a:solidFill>
              </a:rPr>
              <a:t>robustly under various illumination conditions</a:t>
            </a:r>
            <a:endParaRPr lang="ja-JP" altLang="en-US" sz="2800" dirty="0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00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0012_6_RG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6286" r="16454"/>
          <a:stretch/>
        </p:blipFill>
        <p:spPr>
          <a:xfrm>
            <a:off x="5016500" y="3229443"/>
            <a:ext cx="1797050" cy="1987200"/>
          </a:xfrm>
          <a:prstGeom prst="rect">
            <a:avLst/>
          </a:prstGeom>
        </p:spPr>
      </p:pic>
      <p:pic>
        <p:nvPicPr>
          <p:cNvPr id="12" name="0012_2_RGB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>
            <a:lum bright="-20000" contrast="-20000"/>
          </a:blip>
          <a:srcRect l="16575" r="15929"/>
          <a:stretch/>
        </p:blipFill>
        <p:spPr>
          <a:xfrm>
            <a:off x="900915" y="3231419"/>
            <a:ext cx="1803400" cy="19872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Background 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69051" y="99474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Existing methods </a:t>
            </a:r>
            <a:r>
              <a:rPr kumimoji="1" lang="en-US" altLang="ja-JP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5682AF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using </a:t>
            </a:r>
            <a:r>
              <a:rPr lang="en-US" altLang="ja-JP" sz="2800" dirty="0" smtClean="0">
                <a:solidFill>
                  <a:srgbClr val="5682AF"/>
                </a:solidFill>
                <a:latin typeface="Segoe UI"/>
                <a:ea typeface="游ゴシック"/>
              </a:rPr>
              <a:t>an </a:t>
            </a:r>
            <a:r>
              <a:rPr kumimoji="1" lang="en-US" altLang="ja-JP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5682AF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RGB video</a:t>
            </a:r>
            <a:r>
              <a:rPr kumimoji="1" lang="en-US" altLang="ja-JP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682AF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 </a:t>
            </a:r>
            <a:r>
              <a:rPr kumimoji="1" lang="en-US" altLang="ja-JP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cannot accurately estimate HR under:</a:t>
            </a:r>
            <a:endParaRPr kumimoji="1" lang="ja-JP" altLang="en-US" sz="280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19138" y="2520000"/>
            <a:ext cx="3496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5682AF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Low</a:t>
            </a:r>
            <a:r>
              <a:rPr kumimoji="1" lang="en-US" altLang="ja-JP" sz="2800" i="0" u="none" strike="noStrike" kern="1200" cap="none" spc="0" normalizeH="0" noProof="0" dirty="0" smtClean="0">
                <a:ln>
                  <a:noFill/>
                </a:ln>
                <a:solidFill>
                  <a:srgbClr val="5682AF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 </a:t>
            </a:r>
            <a:r>
              <a:rPr kumimoji="1" lang="en-US" altLang="ja-JP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5682AF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light</a:t>
            </a:r>
            <a:endParaRPr kumimoji="1" lang="ja-JP" altLang="en-US" sz="2800" i="0" u="none" strike="noStrike" kern="1200" cap="none" spc="0" normalizeH="0" baseline="0" noProof="0" dirty="0">
              <a:ln>
                <a:noFill/>
              </a:ln>
              <a:solidFill>
                <a:srgbClr val="5682AF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771185" y="2520000"/>
            <a:ext cx="3496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5682AF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Light fluctuations</a:t>
            </a:r>
            <a:endParaRPr kumimoji="1" lang="ja-JP" altLang="en-US" sz="2800" i="0" u="none" strike="noStrike" kern="1200" cap="none" spc="0" normalizeH="0" baseline="0" noProof="0" dirty="0">
              <a:ln>
                <a:noFill/>
              </a:ln>
              <a:solidFill>
                <a:srgbClr val="5682AF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936027" y="5310359"/>
            <a:ext cx="1768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RGB video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033141" y="5310359"/>
            <a:ext cx="1768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RGB video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1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694094" y="1010128"/>
            <a:ext cx="8224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70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Combine</a:t>
            </a:r>
            <a:r>
              <a:rPr kumimoji="1" lang="en-US" altLang="ja-JP" sz="2700" i="0" u="none" strike="noStrike" kern="1200" cap="none" spc="0" normalizeH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 </a:t>
            </a:r>
            <a:r>
              <a:rPr kumimoji="1" lang="en-US" altLang="ja-JP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RGB and near-infrared</a:t>
            </a:r>
            <a:r>
              <a:rPr kumimoji="1" lang="en-US" altLang="ja-JP" sz="2700" b="1" i="0" u="none" strike="noStrike" kern="1200" cap="none" spc="0" normalizeH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 (</a:t>
            </a:r>
            <a:r>
              <a:rPr kumimoji="1" lang="en-US" altLang="ja-JP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NIR) videos</a:t>
            </a:r>
            <a:r>
              <a:rPr kumimoji="1" lang="en-US" altLang="ja-JP" sz="27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/>
            </a:r>
            <a:br>
              <a:rPr kumimoji="1" lang="en-US" altLang="ja-JP" sz="27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</a:br>
            <a:r>
              <a:rPr kumimoji="1" lang="en-US" altLang="ja-JP" sz="270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to improve robustness to illumination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Proposed setup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19138" y="2520000"/>
            <a:ext cx="3496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5682AF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Low light</a:t>
            </a:r>
            <a:endParaRPr kumimoji="1" lang="ja-JP" altLang="en-US" sz="2800" i="0" u="none" strike="noStrike" kern="1200" cap="none" spc="0" normalizeH="0" baseline="0" noProof="0" dirty="0">
              <a:ln>
                <a:noFill/>
              </a:ln>
              <a:solidFill>
                <a:srgbClr val="5682AF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771185" y="2520000"/>
            <a:ext cx="34962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5682AF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Light fluctuations</a:t>
            </a:r>
            <a:endParaRPr kumimoji="1" lang="ja-JP" altLang="en-US" sz="2800" i="0" u="none" strike="noStrike" kern="1200" cap="none" spc="0" normalizeH="0" baseline="0" noProof="0" dirty="0">
              <a:ln>
                <a:noFill/>
              </a:ln>
              <a:solidFill>
                <a:srgbClr val="5682AF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850539" y="5310359"/>
            <a:ext cx="1768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NIR video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964436" y="5310359"/>
            <a:ext cx="1768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NIR video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936027" y="5310359"/>
            <a:ext cx="1768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RGB video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033141" y="5310359"/>
            <a:ext cx="1768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RGB video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pic>
        <p:nvPicPr>
          <p:cNvPr id="21" name="0012_6_RG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16286" r="16454"/>
          <a:stretch/>
        </p:blipFill>
        <p:spPr>
          <a:xfrm>
            <a:off x="5016500" y="3229443"/>
            <a:ext cx="1797050" cy="1987200"/>
          </a:xfrm>
          <a:prstGeom prst="rect">
            <a:avLst/>
          </a:prstGeom>
        </p:spPr>
      </p:pic>
      <p:pic>
        <p:nvPicPr>
          <p:cNvPr id="22" name="0012_2_RGB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>
            <a:lum bright="-20000" contrast="-20000"/>
          </a:blip>
          <a:srcRect l="16575" r="15929"/>
          <a:stretch/>
        </p:blipFill>
        <p:spPr>
          <a:xfrm>
            <a:off x="900915" y="3231419"/>
            <a:ext cx="1803400" cy="1987200"/>
          </a:xfrm>
          <a:prstGeom prst="rect">
            <a:avLst/>
          </a:prstGeom>
        </p:spPr>
      </p:pic>
      <p:pic>
        <p:nvPicPr>
          <p:cNvPr id="23" name="0012_2_NIR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3"/>
          <a:srcRect l="15807" r="16696"/>
          <a:stretch/>
        </p:blipFill>
        <p:spPr>
          <a:xfrm>
            <a:off x="2850712" y="3229443"/>
            <a:ext cx="1803400" cy="1987200"/>
          </a:xfrm>
          <a:prstGeom prst="rect">
            <a:avLst/>
          </a:prstGeom>
        </p:spPr>
      </p:pic>
      <p:pic>
        <p:nvPicPr>
          <p:cNvPr id="24" name="0012_6_NIR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4"/>
          <a:srcRect l="16276" r="16133"/>
          <a:stretch/>
        </p:blipFill>
        <p:spPr>
          <a:xfrm>
            <a:off x="6967844" y="3229443"/>
            <a:ext cx="1805940" cy="198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8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3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3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3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Non-RGB camera based methods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69050" y="923951"/>
            <a:ext cx="7970123" cy="58111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5682AF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Use NIR camera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‒"/>
              <a:tabLst/>
              <a:defRPr/>
            </a:pPr>
            <a:r>
              <a:rPr kumimoji="1" lang="en-US" altLang="ja-JP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Gastel</a:t>
            </a:r>
            <a:r>
              <a:rPr kumimoji="1" lang="en-US" altLang="ja-JP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 et al., TBME, 2015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‒"/>
              <a:tabLst/>
              <a:defRPr/>
            </a:pPr>
            <a:r>
              <a:rPr kumimoji="1" lang="en-US" altLang="ja-JP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Mitsuhashi</a:t>
            </a:r>
            <a:r>
              <a:rPr kumimoji="1" lang="en-US" altLang="ja-JP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 et al., CIC, 2017</a:t>
            </a:r>
          </a:p>
          <a:p>
            <a:pPr marL="457200" marR="0" lvl="0" indent="-4572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5682AF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Use thermal camera 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‒"/>
              <a:tabLst/>
              <a:defRPr/>
            </a:pPr>
            <a:r>
              <a:rPr kumimoji="1" lang="en-US" altLang="ja-JP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Garbey</a:t>
            </a:r>
            <a:r>
              <a:rPr kumimoji="1" lang="en-US" altLang="ja-JP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 et al., TBME, 2007</a:t>
            </a:r>
          </a:p>
          <a:p>
            <a:pPr marL="457200" marR="0" lvl="0" indent="-4572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5682AF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Use multispectral camera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‒"/>
              <a:tabLst/>
              <a:defRPr/>
            </a:pPr>
            <a:r>
              <a:rPr kumimoji="1" lang="en-US" altLang="ja-JP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McDuff et al., TBME, 2014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‒"/>
              <a:tabLst/>
              <a:defRPr/>
            </a:pPr>
            <a:r>
              <a:rPr kumimoji="1" lang="en-US" altLang="ja-JP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Guputa</a:t>
            </a:r>
            <a:r>
              <a:rPr kumimoji="1" lang="en-US" altLang="ja-JP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 </a:t>
            </a:r>
            <a:r>
              <a:rPr kumimoji="1" lang="en-US" altLang="ja-JP" sz="25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et al., </a:t>
            </a:r>
            <a:r>
              <a:rPr kumimoji="1" lang="en-US" altLang="ja-JP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CVPR workshop, </a:t>
            </a:r>
            <a:r>
              <a:rPr kumimoji="1" lang="en-US" altLang="ja-JP" sz="25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2016</a:t>
            </a:r>
            <a:endParaRPr kumimoji="1" lang="en-US" altLang="ja-JP" sz="25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  <a:p>
            <a:pPr marL="914400" marR="0" lvl="1" indent="-45720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US" altLang="ja-JP" sz="3000" b="1" i="0" u="none" strike="noStrike" kern="1200" cap="none" spc="0" normalizeH="0" baseline="0" noProof="0" dirty="0" smtClean="0">
              <a:ln>
                <a:noFill/>
              </a:ln>
              <a:solidFill>
                <a:srgbClr val="5682AF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Use RGB-NIR camera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‒"/>
              <a:tabLst/>
              <a:defRPr/>
            </a:pPr>
            <a:r>
              <a:rPr lang="en-US" altLang="ja-JP" sz="2800" noProof="0" dirty="0" smtClean="0">
                <a:solidFill>
                  <a:srgbClr val="FF5050"/>
                </a:solidFill>
                <a:latin typeface="Segoe UI"/>
                <a:ea typeface="游ゴシック"/>
              </a:rPr>
              <a:t>Proposed 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method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US" altLang="ja-JP" sz="3000" b="1" i="0" u="none" strike="noStrike" kern="1200" cap="none" spc="0" normalizeH="0" baseline="0" noProof="0" dirty="0" smtClean="0">
              <a:ln>
                <a:noFill/>
              </a:ln>
              <a:solidFill>
                <a:srgbClr val="5682AF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4" name="AutoShape 2" descr="Fig.Â 4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/>
          <a:srcRect b="47462"/>
          <a:stretch/>
        </p:blipFill>
        <p:spPr>
          <a:xfrm>
            <a:off x="6082767" y="2588012"/>
            <a:ext cx="2416155" cy="64409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/>
          <a:srcRect t="21540" r="85819" b="26681"/>
          <a:stretch/>
        </p:blipFill>
        <p:spPr>
          <a:xfrm>
            <a:off x="6571547" y="923951"/>
            <a:ext cx="1438597" cy="1210123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363514" y="2003908"/>
            <a:ext cx="2703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/>
              <a:t>NIR camera </a:t>
            </a:r>
            <a:r>
              <a:rPr lang="en-US" altLang="ja-JP" sz="1400" dirty="0" smtClean="0"/>
              <a:t>(</a:t>
            </a:r>
            <a:r>
              <a:rPr lang="en-US" altLang="ja-JP" sz="1400" dirty="0" err="1" smtClean="0"/>
              <a:t>Gastel</a:t>
            </a:r>
            <a:r>
              <a:rPr lang="en-US" altLang="ja-JP" sz="1400" dirty="0" smtClean="0"/>
              <a:t> et al.)</a:t>
            </a:r>
            <a:endParaRPr kumimoji="1" lang="ja-JP" altLang="en-US" sz="1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770819" y="3212800"/>
            <a:ext cx="3082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T</a:t>
            </a:r>
            <a:r>
              <a:rPr lang="en-US" altLang="ja-JP" dirty="0" smtClean="0"/>
              <a:t>hermal camera </a:t>
            </a:r>
            <a:r>
              <a:rPr lang="en-US" altLang="ja-JP" sz="1400" dirty="0" smtClean="0"/>
              <a:t>(</a:t>
            </a:r>
            <a:r>
              <a:rPr lang="en-US" altLang="ja-JP" sz="1400" dirty="0" err="1" smtClean="0"/>
              <a:t>Garbey</a:t>
            </a:r>
            <a:r>
              <a:rPr lang="en-US" altLang="ja-JP" sz="1400" dirty="0" smtClean="0"/>
              <a:t> et al.)</a:t>
            </a:r>
            <a:endParaRPr kumimoji="1" lang="ja-JP" altLang="en-US" sz="1400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5544" y="5077548"/>
            <a:ext cx="2406441" cy="914448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627702" y="5872920"/>
            <a:ext cx="3265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F</a:t>
            </a:r>
            <a:r>
              <a:rPr lang="en-US" altLang="ja-JP" dirty="0" smtClean="0"/>
              <a:t>ive-band camera </a:t>
            </a:r>
            <a:r>
              <a:rPr lang="en-US" altLang="ja-JP" sz="1400" dirty="0" smtClean="0"/>
              <a:t>(McDuff et al.)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48498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69051" y="1768"/>
            <a:ext cx="8160395" cy="800099"/>
          </a:xfrm>
        </p:spPr>
        <p:txBody>
          <a:bodyPr/>
          <a:lstStyle/>
          <a:p>
            <a:r>
              <a:rPr kumimoji="1" lang="en-US" altLang="ja-JP" dirty="0" smtClean="0"/>
              <a:t>Existing algorithm </a:t>
            </a:r>
            <a:r>
              <a:rPr kumimoji="1" lang="en-US" altLang="ja-JP" sz="3600" dirty="0" smtClean="0"/>
              <a:t>using RGB camera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69051" y="925200"/>
            <a:ext cx="79701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err="1">
                <a:solidFill>
                  <a:srgbClr val="4D4D4D"/>
                </a:solidFill>
              </a:rPr>
              <a:t>Poh</a:t>
            </a:r>
            <a:r>
              <a:rPr lang="en-US" altLang="ja-JP" sz="2800" dirty="0">
                <a:solidFill>
                  <a:srgbClr val="4D4D4D"/>
                </a:solidFill>
              </a:rPr>
              <a:t> et al., </a:t>
            </a:r>
            <a:r>
              <a:rPr lang="en-US" altLang="ja-JP" sz="2800" dirty="0" smtClean="0">
                <a:solidFill>
                  <a:srgbClr val="4D4D4D"/>
                </a:solidFill>
              </a:rPr>
              <a:t>Opt. Exp., </a:t>
            </a:r>
            <a:r>
              <a:rPr lang="en-US" altLang="ja-JP" sz="2800" dirty="0">
                <a:solidFill>
                  <a:srgbClr val="4D4D4D"/>
                </a:solidFill>
              </a:rPr>
              <a:t>2010</a:t>
            </a:r>
            <a:endParaRPr lang="ja-JP" altLang="en-US" sz="2800" dirty="0">
              <a:solidFill>
                <a:srgbClr val="4D4D4D"/>
              </a:solidFill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‒"/>
              <a:tabLst/>
              <a:defRPr/>
            </a:pPr>
            <a:r>
              <a:rPr kumimoji="1" lang="en-US" altLang="ja-JP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UI"/>
                <a:ea typeface="游ゴシック"/>
                <a:cs typeface="+mn-cs"/>
              </a:rPr>
              <a:t>Use one face ROI</a:t>
            </a:r>
            <a:r>
              <a:rPr kumimoji="1" lang="en-US" altLang="ja-JP" sz="24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Segoe UI"/>
                <a:ea typeface="游ゴシック"/>
                <a:cs typeface="+mn-cs"/>
              </a:rPr>
              <a:t> and</a:t>
            </a:r>
            <a:r>
              <a:rPr kumimoji="1" lang="en-US" altLang="ja-JP" sz="24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Segoe UI"/>
                <a:ea typeface="游ゴシック"/>
                <a:cs typeface="+mn-cs"/>
              </a:rPr>
              <a:t> RGB channels</a:t>
            </a: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510613" y="5854558"/>
            <a:ext cx="4594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* ICA </a:t>
            </a:r>
            <a:r>
              <a:rPr kumimoji="1" lang="en-US" altLang="ja-JP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: </a:t>
            </a: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Independent Component Analysis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*</a:t>
            </a:r>
            <a:r>
              <a:rPr kumimoji="1" lang="en-US" altLang="ja-JP" sz="2000" b="0" i="0" u="none" strike="noStrike" kern="1200" cap="none" spc="0" normalizeH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 FFT </a:t>
            </a:r>
            <a:r>
              <a:rPr kumimoji="1" lang="en-US" altLang="ja-JP" b="0" i="0" u="none" strike="noStrike" kern="1200" cap="none" spc="0" normalizeH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: </a:t>
            </a:r>
            <a:r>
              <a:rPr kumimoji="1" lang="en-US" altLang="ja-JP" sz="1600" b="0" i="0" u="none" strike="noStrike" kern="1200" cap="none" spc="0" normalizeH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Fast Fourier Translation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grpSp>
        <p:nvGrpSpPr>
          <p:cNvPr id="49" name="グループ化 48"/>
          <p:cNvGrpSpPr>
            <a:grpSpLocks noChangeAspect="1"/>
          </p:cNvGrpSpPr>
          <p:nvPr/>
        </p:nvGrpSpPr>
        <p:grpSpPr>
          <a:xfrm>
            <a:off x="732539" y="2267529"/>
            <a:ext cx="720000" cy="765188"/>
            <a:chOff x="598124" y="2260662"/>
            <a:chExt cx="805114" cy="855643"/>
          </a:xfrm>
        </p:grpSpPr>
        <p:pic>
          <p:nvPicPr>
            <p:cNvPr id="26" name="図 25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0" r="25008"/>
            <a:stretch/>
          </p:blipFill>
          <p:spPr>
            <a:xfrm>
              <a:off x="598124" y="2260662"/>
              <a:ext cx="805114" cy="855643"/>
            </a:xfrm>
            <a:prstGeom prst="rect">
              <a:avLst/>
            </a:prstGeom>
          </p:spPr>
        </p:pic>
        <p:sp>
          <p:nvSpPr>
            <p:cNvPr id="31" name="正方形/長方形 30"/>
            <p:cNvSpPr/>
            <p:nvPr/>
          </p:nvSpPr>
          <p:spPr bwMode="auto">
            <a:xfrm>
              <a:off x="768459" y="2552555"/>
              <a:ext cx="461684" cy="436272"/>
            </a:xfrm>
            <a:prstGeom prst="rect">
              <a:avLst/>
            </a:prstGeom>
            <a:solidFill>
              <a:srgbClr val="DCDCDC">
                <a:alpha val="49804"/>
              </a:srgbClr>
            </a:solidFill>
            <a:ln w="19050">
              <a:solidFill>
                <a:schemeClr val="tx1"/>
              </a:solidFill>
            </a:ln>
            <a:effectLst/>
            <a:ex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</p:grpSp>
      <p:cxnSp>
        <p:nvCxnSpPr>
          <p:cNvPr id="34" name="直線矢印コネクタ 33"/>
          <p:cNvCxnSpPr>
            <a:stCxn id="31" idx="3"/>
          </p:cNvCxnSpPr>
          <p:nvPr/>
        </p:nvCxnSpPr>
        <p:spPr>
          <a:xfrm>
            <a:off x="1297743" y="2723640"/>
            <a:ext cx="396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図 38"/>
          <p:cNvPicPr>
            <a:picLocks noChangeAspect="1"/>
          </p:cNvPicPr>
          <p:nvPr/>
        </p:nvPicPr>
        <p:blipFill rotWithShape="1">
          <a:blip r:embed="rId5"/>
          <a:srcRect l="2711" r="23868"/>
          <a:stretch/>
        </p:blipFill>
        <p:spPr>
          <a:xfrm>
            <a:off x="1741168" y="2329677"/>
            <a:ext cx="1300842" cy="821108"/>
          </a:xfrm>
          <a:prstGeom prst="rect">
            <a:avLst/>
          </a:prstGeom>
        </p:spPr>
      </p:pic>
      <p:pic>
        <p:nvPicPr>
          <p:cNvPr id="40" name="図 39"/>
          <p:cNvPicPr>
            <a:picLocks noChangeAspect="1"/>
          </p:cNvPicPr>
          <p:nvPr/>
        </p:nvPicPr>
        <p:blipFill rotWithShape="1">
          <a:blip r:embed="rId6"/>
          <a:srcRect l="9980" r="16520"/>
          <a:stretch/>
        </p:blipFill>
        <p:spPr>
          <a:xfrm>
            <a:off x="1749283" y="3411097"/>
            <a:ext cx="1276002" cy="879068"/>
          </a:xfrm>
          <a:prstGeom prst="rect">
            <a:avLst/>
          </a:prstGeom>
        </p:spPr>
      </p:pic>
      <p:pic>
        <p:nvPicPr>
          <p:cNvPr id="41" name="図 40"/>
          <p:cNvPicPr>
            <a:picLocks noChangeAspect="1"/>
          </p:cNvPicPr>
          <p:nvPr/>
        </p:nvPicPr>
        <p:blipFill rotWithShape="1">
          <a:blip r:embed="rId7"/>
          <a:srcRect l="15720" r="22235"/>
          <a:stretch/>
        </p:blipFill>
        <p:spPr>
          <a:xfrm>
            <a:off x="1749778" y="4605918"/>
            <a:ext cx="1283623" cy="748823"/>
          </a:xfrm>
          <a:prstGeom prst="rect">
            <a:avLst/>
          </a:prstGeom>
        </p:spPr>
      </p:pic>
      <p:sp>
        <p:nvSpPr>
          <p:cNvPr id="52" name="正方形/長方形 51"/>
          <p:cNvSpPr/>
          <p:nvPr/>
        </p:nvSpPr>
        <p:spPr bwMode="auto">
          <a:xfrm>
            <a:off x="3510842" y="3509370"/>
            <a:ext cx="864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  <a:ex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ICA</a:t>
            </a:r>
            <a:r>
              <a:rPr kumimoji="1" lang="en-US" altLang="ja-JP" sz="20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*</a:t>
            </a:r>
            <a:endParaRPr kumimoji="1" lang="ja-JP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55" name="直線矢印コネクタ 54"/>
          <p:cNvCxnSpPr/>
          <p:nvPr/>
        </p:nvCxnSpPr>
        <p:spPr>
          <a:xfrm>
            <a:off x="3065491" y="2989933"/>
            <a:ext cx="345669" cy="6154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グループ化 49"/>
          <p:cNvGrpSpPr>
            <a:grpSpLocks noChangeAspect="1"/>
          </p:cNvGrpSpPr>
          <p:nvPr/>
        </p:nvGrpSpPr>
        <p:grpSpPr>
          <a:xfrm>
            <a:off x="732539" y="3397278"/>
            <a:ext cx="720000" cy="769660"/>
            <a:chOff x="600464" y="3527744"/>
            <a:chExt cx="800435" cy="855643"/>
          </a:xfrm>
        </p:grpSpPr>
        <p:pic>
          <p:nvPicPr>
            <p:cNvPr id="27" name="図 26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0099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0" r="25008"/>
            <a:stretch/>
          </p:blipFill>
          <p:spPr>
            <a:xfrm>
              <a:off x="600464" y="3527744"/>
              <a:ext cx="800435" cy="855643"/>
            </a:xfrm>
            <a:prstGeom prst="rect">
              <a:avLst/>
            </a:prstGeom>
          </p:spPr>
        </p:pic>
        <p:sp>
          <p:nvSpPr>
            <p:cNvPr id="45" name="正方形/長方形 44"/>
            <p:cNvSpPr/>
            <p:nvPr/>
          </p:nvSpPr>
          <p:spPr bwMode="auto">
            <a:xfrm>
              <a:off x="768460" y="3821485"/>
              <a:ext cx="461683" cy="436272"/>
            </a:xfrm>
            <a:prstGeom prst="rect">
              <a:avLst/>
            </a:prstGeom>
            <a:solidFill>
              <a:srgbClr val="DCDCDC">
                <a:alpha val="49804"/>
              </a:srgbClr>
            </a:solidFill>
            <a:ln w="19050">
              <a:solidFill>
                <a:schemeClr val="tx1"/>
              </a:solidFill>
            </a:ln>
            <a:effectLst/>
            <a:ex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</p:grpSp>
      <p:cxnSp>
        <p:nvCxnSpPr>
          <p:cNvPr id="57" name="直線矢印コネクタ 56"/>
          <p:cNvCxnSpPr/>
          <p:nvPr/>
        </p:nvCxnSpPr>
        <p:spPr>
          <a:xfrm>
            <a:off x="3065491" y="3906607"/>
            <a:ext cx="34566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図 65"/>
          <p:cNvPicPr>
            <a:picLocks noChangeAspect="1"/>
          </p:cNvPicPr>
          <p:nvPr/>
        </p:nvPicPr>
        <p:blipFill rotWithShape="1">
          <a:blip r:embed="rId8"/>
          <a:srcRect l="15311" r="18647"/>
          <a:stretch/>
        </p:blipFill>
        <p:spPr>
          <a:xfrm>
            <a:off x="4822177" y="4423122"/>
            <a:ext cx="1238321" cy="820860"/>
          </a:xfrm>
          <a:prstGeom prst="rect">
            <a:avLst/>
          </a:prstGeom>
        </p:spPr>
      </p:pic>
      <p:pic>
        <p:nvPicPr>
          <p:cNvPr id="67" name="図 66"/>
          <p:cNvPicPr>
            <a:picLocks noChangeAspect="1"/>
          </p:cNvPicPr>
          <p:nvPr/>
        </p:nvPicPr>
        <p:blipFill rotWithShape="1">
          <a:blip r:embed="rId8"/>
          <a:srcRect l="23901" r="16133"/>
          <a:stretch/>
        </p:blipFill>
        <p:spPr>
          <a:xfrm>
            <a:off x="4881748" y="3589309"/>
            <a:ext cx="1178750" cy="754102"/>
          </a:xfrm>
          <a:prstGeom prst="rect">
            <a:avLst/>
          </a:prstGeom>
        </p:spPr>
      </p:pic>
      <p:pic>
        <p:nvPicPr>
          <p:cNvPr id="71" name="図 70"/>
          <p:cNvPicPr>
            <a:picLocks noChangeAspect="1"/>
          </p:cNvPicPr>
          <p:nvPr/>
        </p:nvPicPr>
        <p:blipFill rotWithShape="1">
          <a:blip r:embed="rId9"/>
          <a:srcRect l="26872" r="5735"/>
          <a:stretch/>
        </p:blipFill>
        <p:spPr>
          <a:xfrm>
            <a:off x="4810969" y="2650123"/>
            <a:ext cx="1249529" cy="620068"/>
          </a:xfrm>
          <a:prstGeom prst="rect">
            <a:avLst/>
          </a:prstGeom>
        </p:spPr>
      </p:pic>
      <p:sp>
        <p:nvSpPr>
          <p:cNvPr id="72" name="正方形/長方形 71"/>
          <p:cNvSpPr/>
          <p:nvPr/>
        </p:nvSpPr>
        <p:spPr bwMode="auto">
          <a:xfrm>
            <a:off x="4810969" y="2461978"/>
            <a:ext cx="1249530" cy="937648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  <a:ex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4701622" y="2039211"/>
            <a:ext cx="2548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Estimated pulse signal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585880" y="1991414"/>
            <a:ext cx="1924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A</a:t>
            </a:r>
            <a:r>
              <a:rPr lang="en-US" altLang="ja-JP" sz="1600" dirty="0" smtClean="0"/>
              <a:t>verage intensity</a:t>
            </a:r>
            <a:endParaRPr kumimoji="1" lang="ja-JP" altLang="en-US" sz="16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75315" y="1950852"/>
            <a:ext cx="136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R channel</a:t>
            </a:r>
            <a:endParaRPr kumimoji="1"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375315" y="3075226"/>
            <a:ext cx="136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G</a:t>
            </a:r>
            <a:r>
              <a:rPr kumimoji="1" lang="en-US" altLang="ja-JP" dirty="0" smtClean="0"/>
              <a:t> channel</a:t>
            </a:r>
            <a:endParaRPr kumimoji="1" lang="ja-JP" altLang="en-US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75315" y="4185984"/>
            <a:ext cx="136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B</a:t>
            </a:r>
            <a:r>
              <a:rPr kumimoji="1" lang="en-US" altLang="ja-JP" dirty="0" smtClean="0"/>
              <a:t> channel</a:t>
            </a:r>
            <a:endParaRPr kumimoji="1" lang="ja-JP" altLang="en-US" dirty="0"/>
          </a:p>
        </p:txBody>
      </p:sp>
      <p:grpSp>
        <p:nvGrpSpPr>
          <p:cNvPr id="51" name="グループ化 50"/>
          <p:cNvGrpSpPr>
            <a:grpSpLocks noChangeAspect="1"/>
          </p:cNvGrpSpPr>
          <p:nvPr/>
        </p:nvGrpSpPr>
        <p:grpSpPr>
          <a:xfrm>
            <a:off x="732539" y="4517882"/>
            <a:ext cx="720000" cy="769660"/>
            <a:chOff x="600464" y="4794826"/>
            <a:chExt cx="800435" cy="855643"/>
          </a:xfrm>
        </p:grpSpPr>
        <p:pic>
          <p:nvPicPr>
            <p:cNvPr id="43" name="図 42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0070C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0" r="25008"/>
            <a:stretch/>
          </p:blipFill>
          <p:spPr>
            <a:xfrm>
              <a:off x="600464" y="4794826"/>
              <a:ext cx="800435" cy="855643"/>
            </a:xfrm>
            <a:prstGeom prst="rect">
              <a:avLst/>
            </a:prstGeom>
          </p:spPr>
        </p:pic>
        <p:sp>
          <p:nvSpPr>
            <p:cNvPr id="46" name="正方形/長方形 45"/>
            <p:cNvSpPr/>
            <p:nvPr/>
          </p:nvSpPr>
          <p:spPr bwMode="auto">
            <a:xfrm>
              <a:off x="768460" y="5090415"/>
              <a:ext cx="461683" cy="436272"/>
            </a:xfrm>
            <a:prstGeom prst="rect">
              <a:avLst/>
            </a:prstGeom>
            <a:solidFill>
              <a:srgbClr val="DCDCDC">
                <a:alpha val="49804"/>
              </a:srgbClr>
            </a:solidFill>
            <a:ln w="19050">
              <a:solidFill>
                <a:schemeClr val="tx1"/>
              </a:solidFill>
            </a:ln>
            <a:effectLst/>
            <a:ex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</p:grpSp>
      <p:cxnSp>
        <p:nvCxnSpPr>
          <p:cNvPr id="33" name="直線矢印コネクタ 32"/>
          <p:cNvCxnSpPr>
            <a:stCxn id="46" idx="3"/>
          </p:cNvCxnSpPr>
          <p:nvPr/>
        </p:nvCxnSpPr>
        <p:spPr>
          <a:xfrm>
            <a:off x="1298941" y="4979982"/>
            <a:ext cx="396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2548361" y="5250853"/>
            <a:ext cx="639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Time </a:t>
            </a:r>
            <a:endParaRPr kumimoji="1" lang="ja-JP" altLang="en-US" sz="1600" dirty="0"/>
          </a:p>
        </p:txBody>
      </p:sp>
      <p:sp>
        <p:nvSpPr>
          <p:cNvPr id="42" name="正方形/長方形 41"/>
          <p:cNvSpPr/>
          <p:nvPr/>
        </p:nvSpPr>
        <p:spPr bwMode="auto">
          <a:xfrm>
            <a:off x="6537484" y="3509370"/>
            <a:ext cx="864000" cy="684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  <a:ex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FFT</a:t>
            </a:r>
            <a:r>
              <a:rPr kumimoji="1" lang="en-US" altLang="ja-JP" sz="20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*</a:t>
            </a:r>
            <a:endParaRPr kumimoji="1" lang="ja-JP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58" name="直線矢印コネクタ 57"/>
          <p:cNvCxnSpPr/>
          <p:nvPr/>
        </p:nvCxnSpPr>
        <p:spPr>
          <a:xfrm flipV="1">
            <a:off x="3063340" y="4221732"/>
            <a:ext cx="345669" cy="6154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/>
          <p:cNvCxnSpPr/>
          <p:nvPr/>
        </p:nvCxnSpPr>
        <p:spPr>
          <a:xfrm flipV="1">
            <a:off x="4428216" y="2981935"/>
            <a:ext cx="345669" cy="6154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/>
          <p:cNvCxnSpPr/>
          <p:nvPr/>
        </p:nvCxnSpPr>
        <p:spPr>
          <a:xfrm flipV="1">
            <a:off x="4428216" y="3898609"/>
            <a:ext cx="34566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矢印コネクタ 64"/>
          <p:cNvCxnSpPr/>
          <p:nvPr/>
        </p:nvCxnSpPr>
        <p:spPr>
          <a:xfrm>
            <a:off x="4426065" y="4213734"/>
            <a:ext cx="345669" cy="61544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矢印コネクタ 67"/>
          <p:cNvCxnSpPr/>
          <p:nvPr/>
        </p:nvCxnSpPr>
        <p:spPr>
          <a:xfrm>
            <a:off x="6086475" y="2990850"/>
            <a:ext cx="356776" cy="65179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7651878" y="3462281"/>
            <a:ext cx="1346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 smtClean="0"/>
              <a:t>Estimated</a:t>
            </a:r>
          </a:p>
          <a:p>
            <a:pPr algn="ctr"/>
            <a:r>
              <a:rPr lang="en-US" altLang="ja-JP" sz="2000" dirty="0" smtClean="0"/>
              <a:t>HR</a:t>
            </a:r>
            <a:endParaRPr kumimoji="1" lang="ja-JP" altLang="en-US" sz="2000" dirty="0"/>
          </a:p>
        </p:txBody>
      </p:sp>
      <p:cxnSp>
        <p:nvCxnSpPr>
          <p:cNvPr id="69" name="直線矢印コネクタ 68"/>
          <p:cNvCxnSpPr/>
          <p:nvPr/>
        </p:nvCxnSpPr>
        <p:spPr>
          <a:xfrm flipV="1">
            <a:off x="7441087" y="3898609"/>
            <a:ext cx="34566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左中かっこ 28"/>
          <p:cNvSpPr/>
          <p:nvPr/>
        </p:nvSpPr>
        <p:spPr>
          <a:xfrm rot="16200000">
            <a:off x="5125364" y="3370892"/>
            <a:ext cx="599369" cy="4032078"/>
          </a:xfrm>
          <a:prstGeom prst="leftBrace">
            <a:avLst>
              <a:gd name="adj1" fmla="val 25496"/>
              <a:gd name="adj2" fmla="val 68709"/>
            </a:avLst>
          </a:prstGeom>
          <a:ln w="28575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721555" y="5732204"/>
            <a:ext cx="2866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/>
              <a:t>HR estimation</a:t>
            </a:r>
            <a:endParaRPr kumimoji="1" lang="ja-JP" altLang="en-US" sz="2800" dirty="0"/>
          </a:p>
        </p:txBody>
      </p:sp>
      <p:cxnSp>
        <p:nvCxnSpPr>
          <p:cNvPr id="32" name="直線矢印コネクタ 31"/>
          <p:cNvCxnSpPr>
            <a:stCxn id="45" idx="3"/>
            <a:endCxn id="40" idx="1"/>
          </p:cNvCxnSpPr>
          <p:nvPr/>
        </p:nvCxnSpPr>
        <p:spPr>
          <a:xfrm flipV="1">
            <a:off x="1298942" y="3850631"/>
            <a:ext cx="450341" cy="70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glow rad="381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>
            <a:off x="1616068" y="5263928"/>
            <a:ext cx="1542431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テキスト ボックス 46"/>
          <p:cNvSpPr txBox="1"/>
          <p:nvPr/>
        </p:nvSpPr>
        <p:spPr>
          <a:xfrm>
            <a:off x="2545779" y="4232307"/>
            <a:ext cx="639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Time </a:t>
            </a:r>
            <a:endParaRPr kumimoji="1" lang="ja-JP" altLang="en-US" sz="1600" dirty="0"/>
          </a:p>
        </p:txBody>
      </p:sp>
      <p:cxnSp>
        <p:nvCxnSpPr>
          <p:cNvPr id="48" name="直線矢印コネクタ 47"/>
          <p:cNvCxnSpPr/>
          <p:nvPr/>
        </p:nvCxnSpPr>
        <p:spPr>
          <a:xfrm>
            <a:off x="1613486" y="4245382"/>
            <a:ext cx="1542431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テキスト ボックス 60"/>
          <p:cNvSpPr txBox="1"/>
          <p:nvPr/>
        </p:nvSpPr>
        <p:spPr>
          <a:xfrm>
            <a:off x="2479297" y="3154128"/>
            <a:ext cx="639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Time </a:t>
            </a:r>
            <a:endParaRPr kumimoji="1" lang="ja-JP" altLang="en-US" sz="1600" dirty="0"/>
          </a:p>
        </p:txBody>
      </p:sp>
      <p:cxnSp>
        <p:nvCxnSpPr>
          <p:cNvPr id="62" name="直線矢印コネクタ 61"/>
          <p:cNvCxnSpPr/>
          <p:nvPr/>
        </p:nvCxnSpPr>
        <p:spPr>
          <a:xfrm>
            <a:off x="1547004" y="3167203"/>
            <a:ext cx="1542431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068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テキスト ボックス 97"/>
          <p:cNvSpPr txBox="1"/>
          <p:nvPr/>
        </p:nvSpPr>
        <p:spPr>
          <a:xfrm>
            <a:off x="5366324" y="2918563"/>
            <a:ext cx="539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HR</a:t>
            </a:r>
            <a:endParaRPr kumimoji="1" lang="ja-JP" altLang="en-US" sz="20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1013910" y="2571441"/>
            <a:ext cx="860123" cy="916688"/>
            <a:chOff x="1270190" y="5142780"/>
            <a:chExt cx="904875" cy="964383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0099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0" r="25008"/>
            <a:stretch/>
          </p:blipFill>
          <p:spPr>
            <a:xfrm>
              <a:off x="1270190" y="5142780"/>
              <a:ext cx="904875" cy="964383"/>
            </a:xfrm>
            <a:prstGeom prst="rect">
              <a:avLst/>
            </a:prstGeom>
          </p:spPr>
        </p:pic>
        <p:sp>
          <p:nvSpPr>
            <p:cNvPr id="10" name="正方形/長方形 9"/>
            <p:cNvSpPr/>
            <p:nvPr/>
          </p:nvSpPr>
          <p:spPr bwMode="auto">
            <a:xfrm>
              <a:off x="1801979" y="5636797"/>
              <a:ext cx="144000" cy="144000"/>
            </a:xfrm>
            <a:prstGeom prst="rect">
              <a:avLst/>
            </a:prstGeom>
            <a:solidFill>
              <a:srgbClr val="F2F2F2"/>
            </a:solidFill>
            <a:ln w="38100">
              <a:noFill/>
            </a:ln>
            <a:effectLst/>
            <a:ex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1" name="正方形/長方形 10"/>
            <p:cNvSpPr/>
            <p:nvPr/>
          </p:nvSpPr>
          <p:spPr bwMode="auto">
            <a:xfrm>
              <a:off x="1543559" y="5811150"/>
              <a:ext cx="144000" cy="144000"/>
            </a:xfrm>
            <a:prstGeom prst="rect">
              <a:avLst/>
            </a:prstGeom>
            <a:solidFill>
              <a:srgbClr val="FFFFFF"/>
            </a:solidFill>
            <a:ln w="38100">
              <a:noFill/>
            </a:ln>
            <a:effectLst/>
            <a:ex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</p:grpSp>
      <p:cxnSp>
        <p:nvCxnSpPr>
          <p:cNvPr id="12" name="直線矢印コネクタ 11"/>
          <p:cNvCxnSpPr>
            <a:stCxn id="10" idx="3"/>
          </p:cNvCxnSpPr>
          <p:nvPr/>
        </p:nvCxnSpPr>
        <p:spPr>
          <a:xfrm flipV="1">
            <a:off x="1656277" y="2838663"/>
            <a:ext cx="497283" cy="27080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>
            <a:stCxn id="11" idx="3"/>
          </p:cNvCxnSpPr>
          <p:nvPr/>
        </p:nvCxnSpPr>
        <p:spPr>
          <a:xfrm>
            <a:off x="1410637" y="3275195"/>
            <a:ext cx="764068" cy="9222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グループ化 28"/>
          <p:cNvGrpSpPr/>
          <p:nvPr/>
        </p:nvGrpSpPr>
        <p:grpSpPr>
          <a:xfrm>
            <a:off x="1013910" y="3846540"/>
            <a:ext cx="860123" cy="916688"/>
            <a:chOff x="1270190" y="5142780"/>
            <a:chExt cx="904875" cy="964383"/>
          </a:xfrm>
        </p:grpSpPr>
        <p:pic>
          <p:nvPicPr>
            <p:cNvPr id="30" name="図 29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0099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0" r="25008"/>
            <a:stretch/>
          </p:blipFill>
          <p:spPr>
            <a:xfrm>
              <a:off x="1270190" y="5142780"/>
              <a:ext cx="904875" cy="964383"/>
            </a:xfrm>
            <a:prstGeom prst="rect">
              <a:avLst/>
            </a:prstGeom>
          </p:spPr>
        </p:pic>
        <p:sp>
          <p:nvSpPr>
            <p:cNvPr id="31" name="正方形/長方形 30"/>
            <p:cNvSpPr/>
            <p:nvPr/>
          </p:nvSpPr>
          <p:spPr bwMode="auto">
            <a:xfrm>
              <a:off x="1546918" y="5586923"/>
              <a:ext cx="144000" cy="144000"/>
            </a:xfrm>
            <a:prstGeom prst="rect">
              <a:avLst/>
            </a:prstGeom>
            <a:solidFill>
              <a:srgbClr val="F2F2F2"/>
            </a:solidFill>
            <a:ln w="38100">
              <a:noFill/>
            </a:ln>
            <a:effectLst/>
            <a:ex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32" name="正方形/長方形 31"/>
            <p:cNvSpPr/>
            <p:nvPr/>
          </p:nvSpPr>
          <p:spPr bwMode="auto">
            <a:xfrm>
              <a:off x="1773123" y="5744884"/>
              <a:ext cx="144000" cy="144000"/>
            </a:xfrm>
            <a:prstGeom prst="rect">
              <a:avLst/>
            </a:prstGeom>
            <a:solidFill>
              <a:srgbClr val="FFFFFF"/>
            </a:solidFill>
            <a:ln w="38100">
              <a:noFill/>
            </a:ln>
            <a:effectLst/>
            <a:ex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</p:grpSp>
      <p:cxnSp>
        <p:nvCxnSpPr>
          <p:cNvPr id="33" name="直線矢印コネクタ 32"/>
          <p:cNvCxnSpPr>
            <a:stCxn id="31" idx="3"/>
          </p:cNvCxnSpPr>
          <p:nvPr/>
        </p:nvCxnSpPr>
        <p:spPr>
          <a:xfrm flipV="1">
            <a:off x="1413830" y="4114656"/>
            <a:ext cx="778787" cy="2225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>
            <a:stCxn id="32" idx="3"/>
          </p:cNvCxnSpPr>
          <p:nvPr/>
        </p:nvCxnSpPr>
        <p:spPr>
          <a:xfrm>
            <a:off x="1628848" y="4487305"/>
            <a:ext cx="540366" cy="1704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グループ化 46"/>
          <p:cNvGrpSpPr/>
          <p:nvPr/>
        </p:nvGrpSpPr>
        <p:grpSpPr>
          <a:xfrm>
            <a:off x="1019424" y="5665631"/>
            <a:ext cx="860123" cy="916688"/>
            <a:chOff x="1270190" y="5142780"/>
            <a:chExt cx="904875" cy="964383"/>
          </a:xfrm>
        </p:grpSpPr>
        <p:pic>
          <p:nvPicPr>
            <p:cNvPr id="48" name="図 47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prstClr val="black"/>
                <a:srgbClr val="0099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0" r="25008"/>
            <a:stretch/>
          </p:blipFill>
          <p:spPr>
            <a:xfrm>
              <a:off x="1270190" y="5142780"/>
              <a:ext cx="904875" cy="964383"/>
            </a:xfrm>
            <a:prstGeom prst="rect">
              <a:avLst/>
            </a:prstGeom>
          </p:spPr>
        </p:pic>
        <p:sp>
          <p:nvSpPr>
            <p:cNvPr id="49" name="正方形/長方形 48"/>
            <p:cNvSpPr/>
            <p:nvPr/>
          </p:nvSpPr>
          <p:spPr bwMode="auto">
            <a:xfrm>
              <a:off x="1626920" y="5865943"/>
              <a:ext cx="144000" cy="144000"/>
            </a:xfrm>
            <a:prstGeom prst="rect">
              <a:avLst/>
            </a:prstGeom>
            <a:solidFill>
              <a:srgbClr val="F2F2F2"/>
            </a:solidFill>
            <a:ln w="38100">
              <a:noFill/>
            </a:ln>
            <a:effectLst/>
            <a:ex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50" name="正方形/長方形 49"/>
            <p:cNvSpPr/>
            <p:nvPr/>
          </p:nvSpPr>
          <p:spPr bwMode="auto">
            <a:xfrm>
              <a:off x="1684355" y="5611801"/>
              <a:ext cx="144000" cy="144000"/>
            </a:xfrm>
            <a:prstGeom prst="rect">
              <a:avLst/>
            </a:prstGeom>
            <a:solidFill>
              <a:srgbClr val="FFFFFF"/>
            </a:solidFill>
            <a:ln w="38100">
              <a:noFill/>
            </a:ln>
            <a:effectLst/>
            <a:ex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</p:grpSp>
      <p:cxnSp>
        <p:nvCxnSpPr>
          <p:cNvPr id="51" name="直線矢印コネクタ 50"/>
          <p:cNvCxnSpPr>
            <a:stCxn id="49" idx="3"/>
          </p:cNvCxnSpPr>
          <p:nvPr/>
        </p:nvCxnSpPr>
        <p:spPr>
          <a:xfrm>
            <a:off x="1495389" y="6421468"/>
            <a:ext cx="697228" cy="644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/>
          <p:cNvCxnSpPr>
            <a:stCxn id="50" idx="3"/>
          </p:cNvCxnSpPr>
          <p:nvPr/>
        </p:nvCxnSpPr>
        <p:spPr>
          <a:xfrm flipV="1">
            <a:off x="1549984" y="6012553"/>
            <a:ext cx="624721" cy="16734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/>
          <p:cNvSpPr txBox="1"/>
          <p:nvPr/>
        </p:nvSpPr>
        <p:spPr>
          <a:xfrm rot="5400000">
            <a:off x="839715" y="5064688"/>
            <a:ext cx="1264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・・・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669051" y="923278"/>
            <a:ext cx="788501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altLang="ja-JP" sz="280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Lam and </a:t>
            </a:r>
            <a:r>
              <a:rPr kumimoji="1" lang="en-US" altLang="ja-JP" sz="28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Kuno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, ICCV, 2015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502040204020203" pitchFamily="34" charset="0"/>
              <a:buChar char="‒"/>
              <a:tabLst/>
              <a:defRPr/>
            </a:pPr>
            <a:r>
              <a:rPr lang="en-US" altLang="ja-JP" sz="2400" noProof="0" dirty="0" smtClean="0">
                <a:solidFill>
                  <a:srgbClr val="4D4D4D"/>
                </a:solidFill>
                <a:latin typeface="Segoe UI"/>
                <a:ea typeface="游ゴシック"/>
              </a:rPr>
              <a:t>Use multiple face ROIs and </a:t>
            </a:r>
            <a:r>
              <a:rPr lang="en-US" altLang="ja-JP" sz="2400" dirty="0" smtClean="0">
                <a:solidFill>
                  <a:srgbClr val="4D4D4D"/>
                </a:solidFill>
                <a:latin typeface="Segoe UI"/>
                <a:ea typeface="游ゴシック"/>
              </a:rPr>
              <a:t>the G</a:t>
            </a:r>
            <a:r>
              <a:rPr lang="en-US" altLang="ja-JP" sz="2400" noProof="0" dirty="0" smtClean="0">
                <a:solidFill>
                  <a:srgbClr val="4D4D4D"/>
                </a:solidFill>
                <a:latin typeface="Segoe UI"/>
                <a:ea typeface="游ゴシック"/>
              </a:rPr>
              <a:t> channel</a:t>
            </a:r>
          </a:p>
        </p:txBody>
      </p:sp>
      <p:pic>
        <p:nvPicPr>
          <p:cNvPr id="62" name="図 61"/>
          <p:cNvPicPr>
            <a:picLocks noChangeAspect="1"/>
          </p:cNvPicPr>
          <p:nvPr/>
        </p:nvPicPr>
        <p:blipFill rotWithShape="1">
          <a:blip r:embed="rId5"/>
          <a:srcRect r="23226"/>
          <a:stretch/>
        </p:blipFill>
        <p:spPr>
          <a:xfrm>
            <a:off x="2217269" y="2577586"/>
            <a:ext cx="1021800" cy="497380"/>
          </a:xfrm>
          <a:prstGeom prst="rect">
            <a:avLst/>
          </a:prstGeom>
        </p:spPr>
      </p:pic>
      <p:pic>
        <p:nvPicPr>
          <p:cNvPr id="63" name="図 62"/>
          <p:cNvPicPr>
            <a:picLocks noChangeAspect="1"/>
          </p:cNvPicPr>
          <p:nvPr/>
        </p:nvPicPr>
        <p:blipFill rotWithShape="1">
          <a:blip r:embed="rId5"/>
          <a:srcRect l="9725" r="19448"/>
          <a:stretch/>
        </p:blipFill>
        <p:spPr>
          <a:xfrm>
            <a:off x="2226646" y="3069403"/>
            <a:ext cx="1021800" cy="498541"/>
          </a:xfrm>
          <a:prstGeom prst="rect">
            <a:avLst/>
          </a:prstGeom>
        </p:spPr>
      </p:pic>
      <p:pic>
        <p:nvPicPr>
          <p:cNvPr id="64" name="図 63"/>
          <p:cNvPicPr>
            <a:picLocks noChangeAspect="1"/>
          </p:cNvPicPr>
          <p:nvPr/>
        </p:nvPicPr>
        <p:blipFill rotWithShape="1">
          <a:blip r:embed="rId5"/>
          <a:srcRect l="20801" r="3107"/>
          <a:stretch/>
        </p:blipFill>
        <p:spPr>
          <a:xfrm>
            <a:off x="2226646" y="3817330"/>
            <a:ext cx="1021800" cy="598144"/>
          </a:xfrm>
          <a:prstGeom prst="rect">
            <a:avLst/>
          </a:prstGeom>
        </p:spPr>
      </p:pic>
      <p:pic>
        <p:nvPicPr>
          <p:cNvPr id="65" name="図 64"/>
          <p:cNvPicPr>
            <a:picLocks noChangeAspect="1"/>
          </p:cNvPicPr>
          <p:nvPr/>
        </p:nvPicPr>
        <p:blipFill rotWithShape="1">
          <a:blip r:embed="rId5"/>
          <a:srcRect l="13750" r="2172"/>
          <a:stretch/>
        </p:blipFill>
        <p:spPr>
          <a:xfrm>
            <a:off x="2226646" y="4372402"/>
            <a:ext cx="1021800" cy="594612"/>
          </a:xfrm>
          <a:prstGeom prst="rect">
            <a:avLst/>
          </a:prstGeom>
        </p:spPr>
      </p:pic>
      <p:pic>
        <p:nvPicPr>
          <p:cNvPr id="66" name="図 65"/>
          <p:cNvPicPr>
            <a:picLocks noChangeAspect="1"/>
          </p:cNvPicPr>
          <p:nvPr/>
        </p:nvPicPr>
        <p:blipFill rotWithShape="1">
          <a:blip r:embed="rId5"/>
          <a:srcRect r="23226"/>
          <a:stretch/>
        </p:blipFill>
        <p:spPr>
          <a:xfrm flipV="1">
            <a:off x="2243927" y="5741658"/>
            <a:ext cx="1021800" cy="577413"/>
          </a:xfrm>
          <a:prstGeom prst="rect">
            <a:avLst/>
          </a:prstGeom>
        </p:spPr>
      </p:pic>
      <p:pic>
        <p:nvPicPr>
          <p:cNvPr id="67" name="図 66"/>
          <p:cNvPicPr>
            <a:picLocks noChangeAspect="1"/>
          </p:cNvPicPr>
          <p:nvPr/>
        </p:nvPicPr>
        <p:blipFill rotWithShape="1">
          <a:blip r:embed="rId5"/>
          <a:srcRect l="9725" r="19448"/>
          <a:stretch/>
        </p:blipFill>
        <p:spPr>
          <a:xfrm flipV="1">
            <a:off x="2250760" y="6196492"/>
            <a:ext cx="1021800" cy="578761"/>
          </a:xfrm>
          <a:prstGeom prst="rect">
            <a:avLst/>
          </a:prstGeom>
        </p:spPr>
      </p:pic>
      <p:grpSp>
        <p:nvGrpSpPr>
          <p:cNvPr id="75" name="グループ化 74"/>
          <p:cNvGrpSpPr/>
          <p:nvPr/>
        </p:nvGrpSpPr>
        <p:grpSpPr>
          <a:xfrm>
            <a:off x="3673979" y="2731937"/>
            <a:ext cx="1333500" cy="761943"/>
            <a:chOff x="4415054" y="2324647"/>
            <a:chExt cx="1333500" cy="761943"/>
          </a:xfrm>
        </p:grpSpPr>
        <p:sp>
          <p:nvSpPr>
            <p:cNvPr id="17" name="正方形/長方形 16"/>
            <p:cNvSpPr/>
            <p:nvPr/>
          </p:nvSpPr>
          <p:spPr bwMode="auto">
            <a:xfrm>
              <a:off x="4431326" y="2324647"/>
              <a:ext cx="1300956" cy="76194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  <a:ex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68" name="テキスト ボックス 67"/>
            <p:cNvSpPr txBox="1"/>
            <p:nvPr/>
          </p:nvSpPr>
          <p:spPr>
            <a:xfrm>
              <a:off x="4415054" y="2382453"/>
              <a:ext cx="1333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/>
                  <a:cs typeface="+mn-cs"/>
                </a:rPr>
                <a:t>HR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/>
                  <a:cs typeface="+mn-cs"/>
                </a:rPr>
                <a:t>estimation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endParaRPr>
            </a:p>
          </p:txBody>
        </p:sp>
      </p:grpSp>
      <p:grpSp>
        <p:nvGrpSpPr>
          <p:cNvPr id="76" name="グループ化 75"/>
          <p:cNvGrpSpPr/>
          <p:nvPr/>
        </p:nvGrpSpPr>
        <p:grpSpPr>
          <a:xfrm>
            <a:off x="3673979" y="4067670"/>
            <a:ext cx="1333500" cy="761943"/>
            <a:chOff x="4415054" y="2324647"/>
            <a:chExt cx="1333500" cy="761943"/>
          </a:xfrm>
        </p:grpSpPr>
        <p:sp>
          <p:nvSpPr>
            <p:cNvPr id="77" name="正方形/長方形 76"/>
            <p:cNvSpPr/>
            <p:nvPr/>
          </p:nvSpPr>
          <p:spPr bwMode="auto">
            <a:xfrm>
              <a:off x="4431326" y="2324647"/>
              <a:ext cx="1300956" cy="76194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  <a:ex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78" name="テキスト ボックス 77"/>
            <p:cNvSpPr txBox="1"/>
            <p:nvPr/>
          </p:nvSpPr>
          <p:spPr>
            <a:xfrm>
              <a:off x="4415054" y="2382453"/>
              <a:ext cx="1333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/>
                  <a:cs typeface="+mn-cs"/>
                </a:rPr>
                <a:t>HR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/>
                  <a:cs typeface="+mn-cs"/>
                </a:rPr>
                <a:t>estimation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endParaRPr>
            </a:p>
          </p:txBody>
        </p:sp>
      </p:grpSp>
      <p:grpSp>
        <p:nvGrpSpPr>
          <p:cNvPr id="79" name="グループ化 78"/>
          <p:cNvGrpSpPr/>
          <p:nvPr/>
        </p:nvGrpSpPr>
        <p:grpSpPr>
          <a:xfrm>
            <a:off x="3673979" y="5902950"/>
            <a:ext cx="1333500" cy="761943"/>
            <a:chOff x="4415054" y="2324647"/>
            <a:chExt cx="1333500" cy="761943"/>
          </a:xfrm>
        </p:grpSpPr>
        <p:sp>
          <p:nvSpPr>
            <p:cNvPr id="80" name="正方形/長方形 79"/>
            <p:cNvSpPr/>
            <p:nvPr/>
          </p:nvSpPr>
          <p:spPr bwMode="auto">
            <a:xfrm>
              <a:off x="4431326" y="2324647"/>
              <a:ext cx="1300956" cy="76194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  <a:ex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81" name="テキスト ボックス 80"/>
            <p:cNvSpPr txBox="1"/>
            <p:nvPr/>
          </p:nvSpPr>
          <p:spPr>
            <a:xfrm>
              <a:off x="4415054" y="2382453"/>
              <a:ext cx="1333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/>
                  <a:cs typeface="+mn-cs"/>
                </a:rPr>
                <a:t>HR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/>
                  <a:cs typeface="+mn-cs"/>
                </a:rPr>
                <a:t>estimation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endParaRPr>
            </a:p>
          </p:txBody>
        </p:sp>
      </p:grpSp>
      <p:sp>
        <p:nvSpPr>
          <p:cNvPr id="56" name="タイトル 1"/>
          <p:cNvSpPr>
            <a:spLocks noGrp="1"/>
          </p:cNvSpPr>
          <p:nvPr>
            <p:ph type="title"/>
          </p:nvPr>
        </p:nvSpPr>
        <p:spPr>
          <a:xfrm>
            <a:off x="669051" y="1768"/>
            <a:ext cx="8196971" cy="800099"/>
          </a:xfrm>
        </p:spPr>
        <p:txBody>
          <a:bodyPr/>
          <a:lstStyle/>
          <a:p>
            <a:r>
              <a:rPr kumimoji="1" lang="en-US" altLang="ja-JP" dirty="0" smtClean="0"/>
              <a:t>Existing algorithm </a:t>
            </a:r>
            <a:r>
              <a:rPr kumimoji="1" lang="en-US" altLang="ja-JP" sz="3600" dirty="0" smtClean="0"/>
              <a:t>using RGB camera</a:t>
            </a:r>
            <a:endParaRPr kumimoji="1" lang="ja-JP" altLang="en-US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669051" y="2205644"/>
            <a:ext cx="1395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G</a:t>
            </a:r>
            <a:r>
              <a:rPr kumimoji="1" lang="en-US" altLang="ja-JP" dirty="0" smtClean="0"/>
              <a:t> channel</a:t>
            </a:r>
            <a:endParaRPr kumimoji="1" lang="ja-JP" altLang="en-US" dirty="0"/>
          </a:p>
        </p:txBody>
      </p:sp>
      <p:grpSp>
        <p:nvGrpSpPr>
          <p:cNvPr id="60" name="グループ化 59"/>
          <p:cNvGrpSpPr/>
          <p:nvPr/>
        </p:nvGrpSpPr>
        <p:grpSpPr>
          <a:xfrm>
            <a:off x="6201914" y="4034494"/>
            <a:ext cx="1291034" cy="761943"/>
            <a:chOff x="4415054" y="2324647"/>
            <a:chExt cx="1333500" cy="761943"/>
          </a:xfrm>
        </p:grpSpPr>
        <p:sp>
          <p:nvSpPr>
            <p:cNvPr id="69" name="正方形/長方形 68"/>
            <p:cNvSpPr/>
            <p:nvPr/>
          </p:nvSpPr>
          <p:spPr bwMode="auto">
            <a:xfrm>
              <a:off x="4431326" y="2324647"/>
              <a:ext cx="1300956" cy="76194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  <a:ex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70" name="テキスト ボックス 69"/>
            <p:cNvSpPr txBox="1"/>
            <p:nvPr/>
          </p:nvSpPr>
          <p:spPr>
            <a:xfrm>
              <a:off x="4415054" y="2382453"/>
              <a:ext cx="13335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D4D4D"/>
                  </a:solidFill>
                  <a:effectLst/>
                  <a:uLnTx/>
                  <a:uFillTx/>
                  <a:latin typeface="Segoe UI"/>
                  <a:ea typeface="游ゴシック"/>
                  <a:cs typeface="+mn-cs"/>
                </a:rPr>
                <a:t>Histogram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noProof="0" dirty="0" smtClean="0">
                  <a:solidFill>
                    <a:srgbClr val="4D4D4D"/>
                  </a:solidFill>
                  <a:latin typeface="Segoe UI"/>
                  <a:ea typeface="游ゴシック"/>
                </a:rPr>
                <a:t>voting</a:t>
              </a: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endParaRPr>
            </a:p>
          </p:txBody>
        </p:sp>
      </p:grpSp>
      <p:cxnSp>
        <p:nvCxnSpPr>
          <p:cNvPr id="74" name="直線矢印コネクタ 73"/>
          <p:cNvCxnSpPr/>
          <p:nvPr/>
        </p:nvCxnSpPr>
        <p:spPr>
          <a:xfrm>
            <a:off x="5007479" y="4448642"/>
            <a:ext cx="360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グループ化 27"/>
          <p:cNvGrpSpPr/>
          <p:nvPr/>
        </p:nvGrpSpPr>
        <p:grpSpPr>
          <a:xfrm>
            <a:off x="3299441" y="5985525"/>
            <a:ext cx="383977" cy="596792"/>
            <a:chOff x="3506782" y="5645142"/>
            <a:chExt cx="383977" cy="596792"/>
          </a:xfrm>
        </p:grpSpPr>
        <p:cxnSp>
          <p:nvCxnSpPr>
            <p:cNvPr id="53" name="直線矢印コネクタ 52"/>
            <p:cNvCxnSpPr/>
            <p:nvPr/>
          </p:nvCxnSpPr>
          <p:spPr>
            <a:xfrm>
              <a:off x="3511848" y="5645142"/>
              <a:ext cx="378911" cy="26239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矢印コネクタ 88"/>
            <p:cNvCxnSpPr/>
            <p:nvPr/>
          </p:nvCxnSpPr>
          <p:spPr>
            <a:xfrm flipV="1">
              <a:off x="3506782" y="5979538"/>
              <a:ext cx="378911" cy="26239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テキスト ボックス 93"/>
          <p:cNvSpPr txBox="1"/>
          <p:nvPr/>
        </p:nvSpPr>
        <p:spPr>
          <a:xfrm rot="5400000">
            <a:off x="2134417" y="5027946"/>
            <a:ext cx="1264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・・・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95" name="テキスト ボックス 94"/>
          <p:cNvSpPr txBox="1"/>
          <p:nvPr/>
        </p:nvSpPr>
        <p:spPr>
          <a:xfrm rot="5400000">
            <a:off x="3708500" y="5031628"/>
            <a:ext cx="1264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・・・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cxnSp>
        <p:nvCxnSpPr>
          <p:cNvPr id="6" name="カギ線コネクタ 5"/>
          <p:cNvCxnSpPr>
            <a:stCxn id="98" idx="3"/>
            <a:endCxn id="69" idx="0"/>
          </p:cNvCxnSpPr>
          <p:nvPr/>
        </p:nvCxnSpPr>
        <p:spPr>
          <a:xfrm>
            <a:off x="5905678" y="3118618"/>
            <a:ext cx="941753" cy="915876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カギ線コネクタ 14"/>
          <p:cNvCxnSpPr>
            <a:stCxn id="97" idx="3"/>
            <a:endCxn id="69" idx="2"/>
          </p:cNvCxnSpPr>
          <p:nvPr/>
        </p:nvCxnSpPr>
        <p:spPr>
          <a:xfrm flipV="1">
            <a:off x="5905678" y="4796437"/>
            <a:ext cx="941753" cy="1482213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正方形/長方形 82"/>
          <p:cNvSpPr/>
          <p:nvPr/>
        </p:nvSpPr>
        <p:spPr bwMode="auto">
          <a:xfrm>
            <a:off x="7685354" y="3969250"/>
            <a:ext cx="1345536" cy="892431"/>
          </a:xfrm>
          <a:prstGeom prst="rect">
            <a:avLst/>
          </a:prstGeom>
          <a:noFill/>
          <a:ln w="19050">
            <a:noFill/>
          </a:ln>
          <a:effectLst/>
          <a:ex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メイリオ" pitchFamily="50" charset="-128"/>
                <a:cs typeface="メイリオ" pitchFamily="50" charset="-128"/>
              </a:rPr>
              <a:t>Final</a:t>
            </a: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メイリオ" pitchFamily="50" charset="-128"/>
                <a:cs typeface="メイリオ" pitchFamily="50" charset="-128"/>
              </a:rPr>
              <a:t>HR</a:t>
            </a:r>
            <a:endParaRPr kumimoji="1" lang="ja-JP" alt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1968459" y="2238408"/>
            <a:ext cx="1965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Average intensity</a:t>
            </a:r>
            <a:endParaRPr kumimoji="1" lang="ja-JP" altLang="en-US" sz="1600" dirty="0"/>
          </a:p>
        </p:txBody>
      </p:sp>
      <p:grpSp>
        <p:nvGrpSpPr>
          <p:cNvPr id="27" name="グループ化 26"/>
          <p:cNvGrpSpPr/>
          <p:nvPr/>
        </p:nvGrpSpPr>
        <p:grpSpPr>
          <a:xfrm>
            <a:off x="3266988" y="4158483"/>
            <a:ext cx="383977" cy="596792"/>
            <a:chOff x="3476863" y="3799616"/>
            <a:chExt cx="383977" cy="596792"/>
          </a:xfrm>
        </p:grpSpPr>
        <p:cxnSp>
          <p:nvCxnSpPr>
            <p:cNvPr id="72" name="直線矢印コネクタ 71"/>
            <p:cNvCxnSpPr/>
            <p:nvPr/>
          </p:nvCxnSpPr>
          <p:spPr>
            <a:xfrm>
              <a:off x="3481929" y="3799616"/>
              <a:ext cx="378911" cy="26239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矢印コネクタ 72"/>
            <p:cNvCxnSpPr/>
            <p:nvPr/>
          </p:nvCxnSpPr>
          <p:spPr>
            <a:xfrm flipV="1">
              <a:off x="3476863" y="4134012"/>
              <a:ext cx="378911" cy="26239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グループ化 25"/>
          <p:cNvGrpSpPr/>
          <p:nvPr/>
        </p:nvGrpSpPr>
        <p:grpSpPr>
          <a:xfrm>
            <a:off x="3269522" y="2838639"/>
            <a:ext cx="383977" cy="596792"/>
            <a:chOff x="3476863" y="2516019"/>
            <a:chExt cx="383977" cy="596792"/>
          </a:xfrm>
        </p:grpSpPr>
        <p:cxnSp>
          <p:nvCxnSpPr>
            <p:cNvPr id="85" name="直線矢印コネクタ 84"/>
            <p:cNvCxnSpPr/>
            <p:nvPr/>
          </p:nvCxnSpPr>
          <p:spPr>
            <a:xfrm>
              <a:off x="3481929" y="2516019"/>
              <a:ext cx="378911" cy="26239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矢印コネクタ 85"/>
            <p:cNvCxnSpPr/>
            <p:nvPr/>
          </p:nvCxnSpPr>
          <p:spPr>
            <a:xfrm flipV="1">
              <a:off x="3476863" y="2850415"/>
              <a:ext cx="378911" cy="26239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7" name="直線矢印コネクタ 86"/>
          <p:cNvCxnSpPr/>
          <p:nvPr/>
        </p:nvCxnSpPr>
        <p:spPr>
          <a:xfrm>
            <a:off x="5007479" y="6283922"/>
            <a:ext cx="36000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矢印コネクタ 87"/>
          <p:cNvCxnSpPr/>
          <p:nvPr/>
        </p:nvCxnSpPr>
        <p:spPr>
          <a:xfrm>
            <a:off x="5008057" y="3112909"/>
            <a:ext cx="35884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テキスト ボックス 96"/>
          <p:cNvSpPr txBox="1"/>
          <p:nvPr/>
        </p:nvSpPr>
        <p:spPr>
          <a:xfrm>
            <a:off x="5366324" y="6078595"/>
            <a:ext cx="539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HR</a:t>
            </a:r>
            <a:endParaRPr kumimoji="1" lang="ja-JP" altLang="en-US" sz="2000" dirty="0"/>
          </a:p>
        </p:txBody>
      </p:sp>
      <p:sp>
        <p:nvSpPr>
          <p:cNvPr id="99" name="テキスト ボックス 98"/>
          <p:cNvSpPr txBox="1"/>
          <p:nvPr/>
        </p:nvSpPr>
        <p:spPr>
          <a:xfrm>
            <a:off x="5366324" y="4248586"/>
            <a:ext cx="539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HR</a:t>
            </a:r>
            <a:endParaRPr kumimoji="1" lang="ja-JP" altLang="en-US" sz="2000" dirty="0"/>
          </a:p>
        </p:txBody>
      </p:sp>
      <p:cxnSp>
        <p:nvCxnSpPr>
          <p:cNvPr id="100" name="直線矢印コネクタ 99"/>
          <p:cNvCxnSpPr/>
          <p:nvPr/>
        </p:nvCxnSpPr>
        <p:spPr>
          <a:xfrm>
            <a:off x="7492948" y="4421271"/>
            <a:ext cx="37891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矢印コネクタ 103"/>
          <p:cNvCxnSpPr/>
          <p:nvPr/>
        </p:nvCxnSpPr>
        <p:spPr>
          <a:xfrm>
            <a:off x="5838757" y="4448641"/>
            <a:ext cx="37891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>
            <a:off x="574766" y="1939295"/>
            <a:ext cx="0" cy="478372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648639" y="1788250"/>
            <a:ext cx="4604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ja-JP" sz="2400" dirty="0" smtClean="0">
                <a:solidFill>
                  <a:schemeClr val="accent1"/>
                </a:solidFill>
              </a:rPr>
              <a:t>Spatial </a:t>
            </a:r>
            <a:r>
              <a:rPr lang="en-US" altLang="ja-JP" sz="2400" dirty="0">
                <a:solidFill>
                  <a:schemeClr val="accent1"/>
                </a:solidFill>
              </a:rPr>
              <a:t>random </a:t>
            </a:r>
            <a:r>
              <a:rPr lang="en-US" altLang="ja-JP" sz="2400" dirty="0" smtClean="0">
                <a:solidFill>
                  <a:schemeClr val="accent1"/>
                </a:solidFill>
              </a:rPr>
              <a:t>sampling</a:t>
            </a:r>
            <a:endParaRPr kumimoji="1" lang="ja-JP" altLang="en-US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68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94" grpId="0"/>
      <p:bldP spid="95" grpId="0"/>
      <p:bldP spid="83" grpId="0"/>
      <p:bldP spid="97" grpId="0"/>
      <p:bldP spid="99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図 233"/>
          <p:cNvPicPr preferRelativeResize="0">
            <a:picLocks/>
          </p:cNvPicPr>
          <p:nvPr/>
        </p:nvPicPr>
        <p:blipFill rotWithShape="1">
          <a:blip r:embed="rId3"/>
          <a:srcRect l="4529" r="14409"/>
          <a:stretch/>
        </p:blipFill>
        <p:spPr>
          <a:xfrm flipV="1">
            <a:off x="4650391" y="5298803"/>
            <a:ext cx="1036782" cy="490488"/>
          </a:xfrm>
          <a:prstGeom prst="rect">
            <a:avLst/>
          </a:prstGeom>
        </p:spPr>
      </p:pic>
      <p:pic>
        <p:nvPicPr>
          <p:cNvPr id="235" name="図 234"/>
          <p:cNvPicPr preferRelativeResize="0">
            <a:picLocks/>
          </p:cNvPicPr>
          <p:nvPr/>
        </p:nvPicPr>
        <p:blipFill rotWithShape="1">
          <a:blip r:embed="rId3"/>
          <a:srcRect l="10039" r="9359"/>
          <a:stretch/>
        </p:blipFill>
        <p:spPr>
          <a:xfrm flipV="1">
            <a:off x="4645298" y="5841353"/>
            <a:ext cx="1034501" cy="476754"/>
          </a:xfrm>
          <a:prstGeom prst="rect">
            <a:avLst/>
          </a:prstGeom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56" name="タイトル 1"/>
          <p:cNvSpPr>
            <a:spLocks noGrp="1"/>
          </p:cNvSpPr>
          <p:nvPr>
            <p:ph type="title"/>
          </p:nvPr>
        </p:nvSpPr>
        <p:spPr>
          <a:xfrm>
            <a:off x="669051" y="1768"/>
            <a:ext cx="8196971" cy="800099"/>
          </a:xfrm>
        </p:spPr>
        <p:txBody>
          <a:bodyPr/>
          <a:lstStyle/>
          <a:p>
            <a:r>
              <a:rPr lang="en-US" altLang="ja-JP" dirty="0"/>
              <a:t>Proposed face patch sampling</a:t>
            </a:r>
            <a:endParaRPr kumimoji="1" lang="ja-JP" altLang="en-US" b="1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897430" y="1731791"/>
            <a:ext cx="1395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G</a:t>
            </a:r>
            <a:r>
              <a:rPr kumimoji="1" lang="en-US" altLang="ja-JP" dirty="0" smtClean="0"/>
              <a:t> channel</a:t>
            </a:r>
            <a:endParaRPr kumimoji="1" lang="ja-JP" altLang="en-US" dirty="0"/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545737" y="1454638"/>
            <a:ext cx="0" cy="480392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テキスト ボックス 83"/>
          <p:cNvSpPr txBox="1"/>
          <p:nvPr/>
        </p:nvSpPr>
        <p:spPr>
          <a:xfrm>
            <a:off x="574766" y="931418"/>
            <a:ext cx="6893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b="1" dirty="0" smtClean="0">
                <a:solidFill>
                  <a:schemeClr val="accent5"/>
                </a:solidFill>
              </a:rPr>
              <a:t>Spatial</a:t>
            </a:r>
            <a:r>
              <a:rPr lang="en-US" altLang="ja-JP" sz="2800" dirty="0" smtClean="0">
                <a:solidFill>
                  <a:schemeClr val="accent5"/>
                </a:solidFill>
              </a:rPr>
              <a:t> </a:t>
            </a:r>
            <a:r>
              <a:rPr lang="en-US" altLang="ja-JP" sz="2800" dirty="0" smtClean="0"/>
              <a:t>and </a:t>
            </a:r>
            <a:r>
              <a:rPr lang="en-US" altLang="ja-JP" sz="2800" b="1" dirty="0" smtClean="0">
                <a:solidFill>
                  <a:schemeClr val="accent5"/>
                </a:solidFill>
              </a:rPr>
              <a:t>spectral</a:t>
            </a:r>
            <a:r>
              <a:rPr lang="en-US" altLang="ja-JP" sz="2800" dirty="0" smtClean="0"/>
              <a:t> sampling</a:t>
            </a:r>
            <a:endParaRPr kumimoji="1" lang="ja-JP" altLang="en-US" sz="2800" dirty="0"/>
          </a:p>
        </p:txBody>
      </p:sp>
      <p:cxnSp>
        <p:nvCxnSpPr>
          <p:cNvPr id="4" name="直線矢印コネクタ 3"/>
          <p:cNvCxnSpPr/>
          <p:nvPr/>
        </p:nvCxnSpPr>
        <p:spPr>
          <a:xfrm>
            <a:off x="406400" y="1644928"/>
            <a:ext cx="821423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0" name="グループ化 149"/>
          <p:cNvGrpSpPr/>
          <p:nvPr/>
        </p:nvGrpSpPr>
        <p:grpSpPr>
          <a:xfrm>
            <a:off x="984881" y="2106982"/>
            <a:ext cx="860123" cy="916688"/>
            <a:chOff x="1270190" y="5142780"/>
            <a:chExt cx="904875" cy="964383"/>
          </a:xfrm>
        </p:grpSpPr>
        <p:pic>
          <p:nvPicPr>
            <p:cNvPr id="151" name="図 150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0099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0" r="25008"/>
            <a:stretch/>
          </p:blipFill>
          <p:spPr>
            <a:xfrm>
              <a:off x="1270190" y="5142780"/>
              <a:ext cx="904875" cy="964383"/>
            </a:xfrm>
            <a:prstGeom prst="rect">
              <a:avLst/>
            </a:prstGeom>
          </p:spPr>
        </p:pic>
        <p:sp>
          <p:nvSpPr>
            <p:cNvPr id="152" name="正方形/長方形 151"/>
            <p:cNvSpPr/>
            <p:nvPr/>
          </p:nvSpPr>
          <p:spPr bwMode="auto">
            <a:xfrm>
              <a:off x="1801979" y="5636797"/>
              <a:ext cx="144000" cy="144000"/>
            </a:xfrm>
            <a:prstGeom prst="rect">
              <a:avLst/>
            </a:prstGeom>
            <a:solidFill>
              <a:srgbClr val="F2F2F2"/>
            </a:solidFill>
            <a:ln w="38100">
              <a:noFill/>
            </a:ln>
            <a:effectLst/>
            <a:ex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53" name="正方形/長方形 152"/>
            <p:cNvSpPr/>
            <p:nvPr/>
          </p:nvSpPr>
          <p:spPr bwMode="auto">
            <a:xfrm>
              <a:off x="1543559" y="5811150"/>
              <a:ext cx="144000" cy="144000"/>
            </a:xfrm>
            <a:prstGeom prst="rect">
              <a:avLst/>
            </a:prstGeom>
            <a:solidFill>
              <a:srgbClr val="FFFFFF"/>
            </a:solidFill>
            <a:ln w="38100">
              <a:noFill/>
            </a:ln>
            <a:effectLst/>
            <a:ex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</p:grpSp>
      <p:cxnSp>
        <p:nvCxnSpPr>
          <p:cNvPr id="154" name="直線矢印コネクタ 153"/>
          <p:cNvCxnSpPr>
            <a:stCxn id="152" idx="3"/>
          </p:cNvCxnSpPr>
          <p:nvPr/>
        </p:nvCxnSpPr>
        <p:spPr>
          <a:xfrm flipV="1">
            <a:off x="1627248" y="2374204"/>
            <a:ext cx="497283" cy="27080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線矢印コネクタ 154"/>
          <p:cNvCxnSpPr>
            <a:stCxn id="153" idx="3"/>
          </p:cNvCxnSpPr>
          <p:nvPr/>
        </p:nvCxnSpPr>
        <p:spPr>
          <a:xfrm>
            <a:off x="1381608" y="2810736"/>
            <a:ext cx="764068" cy="9222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6" name="グループ化 155"/>
          <p:cNvGrpSpPr/>
          <p:nvPr/>
        </p:nvGrpSpPr>
        <p:grpSpPr>
          <a:xfrm>
            <a:off x="984881" y="3382081"/>
            <a:ext cx="860123" cy="916688"/>
            <a:chOff x="1270190" y="5142780"/>
            <a:chExt cx="904875" cy="964383"/>
          </a:xfrm>
        </p:grpSpPr>
        <p:pic>
          <p:nvPicPr>
            <p:cNvPr id="157" name="図 156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0099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0" r="25008"/>
            <a:stretch/>
          </p:blipFill>
          <p:spPr>
            <a:xfrm>
              <a:off x="1270190" y="5142780"/>
              <a:ext cx="904875" cy="964383"/>
            </a:xfrm>
            <a:prstGeom prst="rect">
              <a:avLst/>
            </a:prstGeom>
          </p:spPr>
        </p:pic>
        <p:sp>
          <p:nvSpPr>
            <p:cNvPr id="158" name="正方形/長方形 157"/>
            <p:cNvSpPr/>
            <p:nvPr/>
          </p:nvSpPr>
          <p:spPr bwMode="auto">
            <a:xfrm>
              <a:off x="1546918" y="5586923"/>
              <a:ext cx="144000" cy="144000"/>
            </a:xfrm>
            <a:prstGeom prst="rect">
              <a:avLst/>
            </a:prstGeom>
            <a:solidFill>
              <a:srgbClr val="F2F2F2"/>
            </a:solidFill>
            <a:ln w="38100">
              <a:noFill/>
            </a:ln>
            <a:effectLst/>
            <a:ex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59" name="正方形/長方形 158"/>
            <p:cNvSpPr/>
            <p:nvPr/>
          </p:nvSpPr>
          <p:spPr bwMode="auto">
            <a:xfrm>
              <a:off x="1773123" y="5744884"/>
              <a:ext cx="144000" cy="144000"/>
            </a:xfrm>
            <a:prstGeom prst="rect">
              <a:avLst/>
            </a:prstGeom>
            <a:solidFill>
              <a:srgbClr val="FFFFFF"/>
            </a:solidFill>
            <a:ln w="38100">
              <a:noFill/>
            </a:ln>
            <a:effectLst/>
            <a:ex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</p:grpSp>
      <p:cxnSp>
        <p:nvCxnSpPr>
          <p:cNvPr id="160" name="直線矢印コネクタ 159"/>
          <p:cNvCxnSpPr>
            <a:stCxn id="158" idx="3"/>
          </p:cNvCxnSpPr>
          <p:nvPr/>
        </p:nvCxnSpPr>
        <p:spPr>
          <a:xfrm flipV="1">
            <a:off x="1384801" y="3650197"/>
            <a:ext cx="778787" cy="2225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線矢印コネクタ 160"/>
          <p:cNvCxnSpPr>
            <a:stCxn id="159" idx="3"/>
          </p:cNvCxnSpPr>
          <p:nvPr/>
        </p:nvCxnSpPr>
        <p:spPr>
          <a:xfrm>
            <a:off x="1599819" y="4022846"/>
            <a:ext cx="540366" cy="1704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2" name="グループ化 161"/>
          <p:cNvGrpSpPr/>
          <p:nvPr/>
        </p:nvGrpSpPr>
        <p:grpSpPr>
          <a:xfrm>
            <a:off x="990395" y="5201172"/>
            <a:ext cx="860123" cy="916688"/>
            <a:chOff x="1270190" y="5142780"/>
            <a:chExt cx="904875" cy="964383"/>
          </a:xfrm>
        </p:grpSpPr>
        <p:pic>
          <p:nvPicPr>
            <p:cNvPr id="163" name="図 162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0099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0" r="25008"/>
            <a:stretch/>
          </p:blipFill>
          <p:spPr>
            <a:xfrm>
              <a:off x="1270190" y="5142780"/>
              <a:ext cx="904875" cy="964383"/>
            </a:xfrm>
            <a:prstGeom prst="rect">
              <a:avLst/>
            </a:prstGeom>
          </p:spPr>
        </p:pic>
        <p:sp>
          <p:nvSpPr>
            <p:cNvPr id="164" name="正方形/長方形 163"/>
            <p:cNvSpPr/>
            <p:nvPr/>
          </p:nvSpPr>
          <p:spPr bwMode="auto">
            <a:xfrm>
              <a:off x="1626920" y="5865943"/>
              <a:ext cx="144000" cy="144000"/>
            </a:xfrm>
            <a:prstGeom prst="rect">
              <a:avLst/>
            </a:prstGeom>
            <a:solidFill>
              <a:srgbClr val="F2F2F2"/>
            </a:solidFill>
            <a:ln w="38100">
              <a:noFill/>
            </a:ln>
            <a:effectLst/>
            <a:ex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65" name="正方形/長方形 164"/>
            <p:cNvSpPr/>
            <p:nvPr/>
          </p:nvSpPr>
          <p:spPr bwMode="auto">
            <a:xfrm>
              <a:off x="1684355" y="5611801"/>
              <a:ext cx="144000" cy="144000"/>
            </a:xfrm>
            <a:prstGeom prst="rect">
              <a:avLst/>
            </a:prstGeom>
            <a:solidFill>
              <a:srgbClr val="FFFFFF"/>
            </a:solidFill>
            <a:ln w="38100">
              <a:noFill/>
            </a:ln>
            <a:effectLst/>
            <a:ex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</p:grpSp>
      <p:cxnSp>
        <p:nvCxnSpPr>
          <p:cNvPr id="166" name="直線矢印コネクタ 165"/>
          <p:cNvCxnSpPr>
            <a:stCxn id="164" idx="3"/>
          </p:cNvCxnSpPr>
          <p:nvPr/>
        </p:nvCxnSpPr>
        <p:spPr>
          <a:xfrm>
            <a:off x="1466360" y="5957009"/>
            <a:ext cx="697228" cy="644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線矢印コネクタ 166"/>
          <p:cNvCxnSpPr>
            <a:stCxn id="165" idx="3"/>
          </p:cNvCxnSpPr>
          <p:nvPr/>
        </p:nvCxnSpPr>
        <p:spPr>
          <a:xfrm flipV="1">
            <a:off x="1520955" y="5548094"/>
            <a:ext cx="624721" cy="16734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テキスト ボックス 167"/>
          <p:cNvSpPr txBox="1"/>
          <p:nvPr/>
        </p:nvSpPr>
        <p:spPr>
          <a:xfrm rot="5400000">
            <a:off x="810686" y="4555908"/>
            <a:ext cx="1264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・・・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pic>
        <p:nvPicPr>
          <p:cNvPr id="169" name="図 168"/>
          <p:cNvPicPr>
            <a:picLocks noChangeAspect="1"/>
          </p:cNvPicPr>
          <p:nvPr/>
        </p:nvPicPr>
        <p:blipFill rotWithShape="1">
          <a:blip r:embed="rId6"/>
          <a:srcRect r="23226"/>
          <a:stretch/>
        </p:blipFill>
        <p:spPr>
          <a:xfrm>
            <a:off x="2188240" y="2113127"/>
            <a:ext cx="1021800" cy="497380"/>
          </a:xfrm>
          <a:prstGeom prst="rect">
            <a:avLst/>
          </a:prstGeom>
        </p:spPr>
      </p:pic>
      <p:pic>
        <p:nvPicPr>
          <p:cNvPr id="170" name="図 169"/>
          <p:cNvPicPr>
            <a:picLocks noChangeAspect="1"/>
          </p:cNvPicPr>
          <p:nvPr/>
        </p:nvPicPr>
        <p:blipFill rotWithShape="1">
          <a:blip r:embed="rId6"/>
          <a:srcRect l="9725" r="19448"/>
          <a:stretch/>
        </p:blipFill>
        <p:spPr>
          <a:xfrm>
            <a:off x="2197617" y="2604944"/>
            <a:ext cx="1021800" cy="498541"/>
          </a:xfrm>
          <a:prstGeom prst="rect">
            <a:avLst/>
          </a:prstGeom>
        </p:spPr>
      </p:pic>
      <p:pic>
        <p:nvPicPr>
          <p:cNvPr id="171" name="図 170"/>
          <p:cNvPicPr>
            <a:picLocks noChangeAspect="1"/>
          </p:cNvPicPr>
          <p:nvPr/>
        </p:nvPicPr>
        <p:blipFill rotWithShape="1">
          <a:blip r:embed="rId6"/>
          <a:srcRect l="20801" r="3107"/>
          <a:stretch/>
        </p:blipFill>
        <p:spPr>
          <a:xfrm>
            <a:off x="2197617" y="3352871"/>
            <a:ext cx="1021800" cy="598144"/>
          </a:xfrm>
          <a:prstGeom prst="rect">
            <a:avLst/>
          </a:prstGeom>
        </p:spPr>
      </p:pic>
      <p:pic>
        <p:nvPicPr>
          <p:cNvPr id="172" name="図 171"/>
          <p:cNvPicPr>
            <a:picLocks noChangeAspect="1"/>
          </p:cNvPicPr>
          <p:nvPr/>
        </p:nvPicPr>
        <p:blipFill rotWithShape="1">
          <a:blip r:embed="rId6"/>
          <a:srcRect l="13750" r="2172"/>
          <a:stretch/>
        </p:blipFill>
        <p:spPr>
          <a:xfrm>
            <a:off x="2197617" y="3907943"/>
            <a:ext cx="1021800" cy="594612"/>
          </a:xfrm>
          <a:prstGeom prst="rect">
            <a:avLst/>
          </a:prstGeom>
        </p:spPr>
      </p:pic>
      <p:pic>
        <p:nvPicPr>
          <p:cNvPr id="173" name="図 172"/>
          <p:cNvPicPr>
            <a:picLocks noChangeAspect="1"/>
          </p:cNvPicPr>
          <p:nvPr/>
        </p:nvPicPr>
        <p:blipFill rotWithShape="1">
          <a:blip r:embed="rId6"/>
          <a:srcRect r="23226"/>
          <a:stretch/>
        </p:blipFill>
        <p:spPr>
          <a:xfrm flipV="1">
            <a:off x="2214898" y="5277199"/>
            <a:ext cx="1021800" cy="577413"/>
          </a:xfrm>
          <a:prstGeom prst="rect">
            <a:avLst/>
          </a:prstGeom>
        </p:spPr>
      </p:pic>
      <p:pic>
        <p:nvPicPr>
          <p:cNvPr id="174" name="図 173"/>
          <p:cNvPicPr>
            <a:picLocks noChangeAspect="1"/>
          </p:cNvPicPr>
          <p:nvPr/>
        </p:nvPicPr>
        <p:blipFill rotWithShape="1">
          <a:blip r:embed="rId6"/>
          <a:srcRect l="9725" r="19448"/>
          <a:stretch/>
        </p:blipFill>
        <p:spPr>
          <a:xfrm flipV="1">
            <a:off x="2221731" y="5732033"/>
            <a:ext cx="1021800" cy="578761"/>
          </a:xfrm>
          <a:prstGeom prst="rect">
            <a:avLst/>
          </a:prstGeom>
        </p:spPr>
      </p:pic>
      <p:sp>
        <p:nvSpPr>
          <p:cNvPr id="175" name="テキスト ボックス 174"/>
          <p:cNvSpPr txBox="1"/>
          <p:nvPr/>
        </p:nvSpPr>
        <p:spPr>
          <a:xfrm rot="5400000">
            <a:off x="2105388" y="4555908"/>
            <a:ext cx="1264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・・・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176" name="テキスト ボックス 175"/>
          <p:cNvSpPr txBox="1"/>
          <p:nvPr/>
        </p:nvSpPr>
        <p:spPr>
          <a:xfrm>
            <a:off x="3091404" y="1738932"/>
            <a:ext cx="1475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NIR c</a:t>
            </a:r>
            <a:r>
              <a:rPr kumimoji="1" lang="en-US" altLang="ja-JP" dirty="0" smtClean="0"/>
              <a:t>hannel</a:t>
            </a:r>
            <a:endParaRPr kumimoji="1" lang="ja-JP" altLang="en-US" dirty="0"/>
          </a:p>
        </p:txBody>
      </p:sp>
      <p:grpSp>
        <p:nvGrpSpPr>
          <p:cNvPr id="177" name="グループ化 176"/>
          <p:cNvGrpSpPr/>
          <p:nvPr/>
        </p:nvGrpSpPr>
        <p:grpSpPr>
          <a:xfrm>
            <a:off x="3436263" y="2104729"/>
            <a:ext cx="860123" cy="916688"/>
            <a:chOff x="1270190" y="5142780"/>
            <a:chExt cx="904875" cy="964383"/>
          </a:xfrm>
        </p:grpSpPr>
        <p:pic>
          <p:nvPicPr>
            <p:cNvPr id="178" name="図 177"/>
            <p:cNvPicPr>
              <a:picLocks noChangeAspect="1"/>
            </p:cNvPicPr>
            <p:nvPr/>
          </p:nvPicPr>
          <p:blipFill rotWithShape="1">
            <a:blip r:embed="rId4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0" r="25008"/>
            <a:stretch/>
          </p:blipFill>
          <p:spPr>
            <a:xfrm>
              <a:off x="1270190" y="5142780"/>
              <a:ext cx="904875" cy="964383"/>
            </a:xfrm>
            <a:prstGeom prst="rect">
              <a:avLst/>
            </a:prstGeom>
          </p:spPr>
        </p:pic>
        <p:sp>
          <p:nvSpPr>
            <p:cNvPr id="179" name="正方形/長方形 178"/>
            <p:cNvSpPr/>
            <p:nvPr/>
          </p:nvSpPr>
          <p:spPr bwMode="auto">
            <a:xfrm>
              <a:off x="1801979" y="5636797"/>
              <a:ext cx="144000" cy="144000"/>
            </a:xfrm>
            <a:prstGeom prst="rect">
              <a:avLst/>
            </a:prstGeom>
            <a:solidFill>
              <a:srgbClr val="F2F2F2"/>
            </a:solidFill>
            <a:ln w="38100">
              <a:noFill/>
            </a:ln>
            <a:effectLst/>
            <a:ex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80" name="正方形/長方形 179"/>
            <p:cNvSpPr/>
            <p:nvPr/>
          </p:nvSpPr>
          <p:spPr bwMode="auto">
            <a:xfrm>
              <a:off x="1543559" y="5811150"/>
              <a:ext cx="144000" cy="144000"/>
            </a:xfrm>
            <a:prstGeom prst="rect">
              <a:avLst/>
            </a:prstGeom>
            <a:solidFill>
              <a:srgbClr val="FFFFFF"/>
            </a:solidFill>
            <a:ln w="38100">
              <a:noFill/>
            </a:ln>
            <a:effectLst/>
            <a:ex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</p:grpSp>
      <p:cxnSp>
        <p:nvCxnSpPr>
          <p:cNvPr id="181" name="直線矢印コネクタ 180"/>
          <p:cNvCxnSpPr>
            <a:stCxn id="179" idx="3"/>
          </p:cNvCxnSpPr>
          <p:nvPr/>
        </p:nvCxnSpPr>
        <p:spPr>
          <a:xfrm flipV="1">
            <a:off x="4078630" y="2371951"/>
            <a:ext cx="497283" cy="27080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直線矢印コネクタ 181"/>
          <p:cNvCxnSpPr>
            <a:stCxn id="180" idx="3"/>
          </p:cNvCxnSpPr>
          <p:nvPr/>
        </p:nvCxnSpPr>
        <p:spPr>
          <a:xfrm>
            <a:off x="3832990" y="2808483"/>
            <a:ext cx="764068" cy="9222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3" name="グループ化 182"/>
          <p:cNvGrpSpPr/>
          <p:nvPr/>
        </p:nvGrpSpPr>
        <p:grpSpPr>
          <a:xfrm>
            <a:off x="3436263" y="3379828"/>
            <a:ext cx="860123" cy="916688"/>
            <a:chOff x="1270190" y="5142780"/>
            <a:chExt cx="904875" cy="964383"/>
          </a:xfrm>
        </p:grpSpPr>
        <p:pic>
          <p:nvPicPr>
            <p:cNvPr id="184" name="図 183"/>
            <p:cNvPicPr>
              <a:picLocks noChangeAspect="1"/>
            </p:cNvPicPr>
            <p:nvPr/>
          </p:nvPicPr>
          <p:blipFill rotWithShape="1">
            <a:blip r:embed="rId4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0" r="25008"/>
            <a:stretch/>
          </p:blipFill>
          <p:spPr>
            <a:xfrm>
              <a:off x="1270190" y="5142780"/>
              <a:ext cx="904875" cy="964383"/>
            </a:xfrm>
            <a:prstGeom prst="rect">
              <a:avLst/>
            </a:prstGeom>
          </p:spPr>
        </p:pic>
        <p:sp>
          <p:nvSpPr>
            <p:cNvPr id="185" name="正方形/長方形 184"/>
            <p:cNvSpPr/>
            <p:nvPr/>
          </p:nvSpPr>
          <p:spPr bwMode="auto">
            <a:xfrm>
              <a:off x="1546918" y="5586923"/>
              <a:ext cx="144000" cy="144000"/>
            </a:xfrm>
            <a:prstGeom prst="rect">
              <a:avLst/>
            </a:prstGeom>
            <a:solidFill>
              <a:srgbClr val="F2F2F2"/>
            </a:solidFill>
            <a:ln w="38100">
              <a:noFill/>
            </a:ln>
            <a:effectLst/>
            <a:ex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86" name="正方形/長方形 185"/>
            <p:cNvSpPr/>
            <p:nvPr/>
          </p:nvSpPr>
          <p:spPr bwMode="auto">
            <a:xfrm>
              <a:off x="1773123" y="5744884"/>
              <a:ext cx="144000" cy="144000"/>
            </a:xfrm>
            <a:prstGeom prst="rect">
              <a:avLst/>
            </a:prstGeom>
            <a:solidFill>
              <a:srgbClr val="FFFFFF"/>
            </a:solidFill>
            <a:ln w="38100">
              <a:noFill/>
            </a:ln>
            <a:effectLst/>
            <a:ex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</p:grpSp>
      <p:cxnSp>
        <p:nvCxnSpPr>
          <p:cNvPr id="187" name="直線矢印コネクタ 186"/>
          <p:cNvCxnSpPr>
            <a:stCxn id="185" idx="3"/>
          </p:cNvCxnSpPr>
          <p:nvPr/>
        </p:nvCxnSpPr>
        <p:spPr>
          <a:xfrm flipV="1">
            <a:off x="3836183" y="3647944"/>
            <a:ext cx="778787" cy="2225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直線矢印コネクタ 187"/>
          <p:cNvCxnSpPr>
            <a:stCxn id="186" idx="3"/>
          </p:cNvCxnSpPr>
          <p:nvPr/>
        </p:nvCxnSpPr>
        <p:spPr>
          <a:xfrm>
            <a:off x="4051201" y="4020593"/>
            <a:ext cx="540366" cy="1704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9" name="グループ化 188"/>
          <p:cNvGrpSpPr/>
          <p:nvPr/>
        </p:nvGrpSpPr>
        <p:grpSpPr>
          <a:xfrm>
            <a:off x="3441777" y="5198919"/>
            <a:ext cx="860123" cy="916688"/>
            <a:chOff x="1270190" y="5142780"/>
            <a:chExt cx="904875" cy="964383"/>
          </a:xfrm>
        </p:grpSpPr>
        <p:pic>
          <p:nvPicPr>
            <p:cNvPr id="190" name="図 189"/>
            <p:cNvPicPr>
              <a:picLocks noChangeAspect="1"/>
            </p:cNvPicPr>
            <p:nvPr/>
          </p:nvPicPr>
          <p:blipFill rotWithShape="1">
            <a:blip r:embed="rId4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0" r="25008"/>
            <a:stretch/>
          </p:blipFill>
          <p:spPr>
            <a:xfrm>
              <a:off x="1270190" y="5142780"/>
              <a:ext cx="904875" cy="964383"/>
            </a:xfrm>
            <a:prstGeom prst="rect">
              <a:avLst/>
            </a:prstGeom>
          </p:spPr>
        </p:pic>
        <p:sp>
          <p:nvSpPr>
            <p:cNvPr id="191" name="正方形/長方形 190"/>
            <p:cNvSpPr/>
            <p:nvPr/>
          </p:nvSpPr>
          <p:spPr bwMode="auto">
            <a:xfrm>
              <a:off x="1626920" y="5865943"/>
              <a:ext cx="144000" cy="144000"/>
            </a:xfrm>
            <a:prstGeom prst="rect">
              <a:avLst/>
            </a:prstGeom>
            <a:solidFill>
              <a:srgbClr val="F2F2F2"/>
            </a:solidFill>
            <a:ln w="38100">
              <a:noFill/>
            </a:ln>
            <a:effectLst/>
            <a:ex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192" name="正方形/長方形 191"/>
            <p:cNvSpPr/>
            <p:nvPr/>
          </p:nvSpPr>
          <p:spPr bwMode="auto">
            <a:xfrm>
              <a:off x="1684355" y="5611801"/>
              <a:ext cx="144000" cy="144000"/>
            </a:xfrm>
            <a:prstGeom prst="rect">
              <a:avLst/>
            </a:prstGeom>
            <a:solidFill>
              <a:srgbClr val="FFFFFF"/>
            </a:solidFill>
            <a:ln w="38100">
              <a:noFill/>
            </a:ln>
            <a:effectLst/>
            <a:ex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</p:grpSp>
      <p:cxnSp>
        <p:nvCxnSpPr>
          <p:cNvPr id="193" name="直線矢印コネクタ 192"/>
          <p:cNvCxnSpPr>
            <a:stCxn id="191" idx="3"/>
          </p:cNvCxnSpPr>
          <p:nvPr/>
        </p:nvCxnSpPr>
        <p:spPr>
          <a:xfrm>
            <a:off x="3917742" y="5954756"/>
            <a:ext cx="697228" cy="644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直線矢印コネクタ 193"/>
          <p:cNvCxnSpPr>
            <a:stCxn id="192" idx="3"/>
          </p:cNvCxnSpPr>
          <p:nvPr/>
        </p:nvCxnSpPr>
        <p:spPr>
          <a:xfrm flipV="1">
            <a:off x="3972337" y="5545841"/>
            <a:ext cx="624721" cy="16734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テキスト ボックス 194"/>
          <p:cNvSpPr txBox="1"/>
          <p:nvPr/>
        </p:nvSpPr>
        <p:spPr>
          <a:xfrm rot="5400000">
            <a:off x="3262068" y="4555908"/>
            <a:ext cx="1264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・・・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202" name="テキスト ボックス 201"/>
          <p:cNvSpPr txBox="1"/>
          <p:nvPr/>
        </p:nvSpPr>
        <p:spPr>
          <a:xfrm rot="5400000">
            <a:off x="4556770" y="4555908"/>
            <a:ext cx="1264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・・・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grpSp>
        <p:nvGrpSpPr>
          <p:cNvPr id="204" name="グループ化 203"/>
          <p:cNvGrpSpPr/>
          <p:nvPr/>
        </p:nvGrpSpPr>
        <p:grpSpPr>
          <a:xfrm>
            <a:off x="5815014" y="2085667"/>
            <a:ext cx="860123" cy="916688"/>
            <a:chOff x="1270190" y="5142780"/>
            <a:chExt cx="904875" cy="964383"/>
          </a:xfrm>
        </p:grpSpPr>
        <p:pic>
          <p:nvPicPr>
            <p:cNvPr id="205" name="図 204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0099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0" r="25008"/>
            <a:stretch/>
          </p:blipFill>
          <p:spPr>
            <a:xfrm>
              <a:off x="1270190" y="5142780"/>
              <a:ext cx="904875" cy="964383"/>
            </a:xfrm>
            <a:prstGeom prst="rect">
              <a:avLst/>
            </a:prstGeom>
          </p:spPr>
        </p:pic>
        <p:sp>
          <p:nvSpPr>
            <p:cNvPr id="206" name="正方形/長方形 205"/>
            <p:cNvSpPr/>
            <p:nvPr/>
          </p:nvSpPr>
          <p:spPr bwMode="auto">
            <a:xfrm>
              <a:off x="1801979" y="5636797"/>
              <a:ext cx="144000" cy="144000"/>
            </a:xfrm>
            <a:prstGeom prst="rect">
              <a:avLst/>
            </a:prstGeom>
            <a:solidFill>
              <a:srgbClr val="F2F2F2"/>
            </a:solidFill>
            <a:ln w="38100">
              <a:noFill/>
            </a:ln>
            <a:effectLst/>
            <a:ex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</p:grpSp>
      <p:sp>
        <p:nvSpPr>
          <p:cNvPr id="222" name="テキスト ボックス 221"/>
          <p:cNvSpPr txBox="1"/>
          <p:nvPr/>
        </p:nvSpPr>
        <p:spPr>
          <a:xfrm rot="5400000">
            <a:off x="6221280" y="4555908"/>
            <a:ext cx="1264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・・・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229" name="テキスト ボックス 228"/>
          <p:cNvSpPr txBox="1"/>
          <p:nvPr/>
        </p:nvSpPr>
        <p:spPr>
          <a:xfrm rot="5400000">
            <a:off x="7515982" y="4555908"/>
            <a:ext cx="1264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・・・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367260" y="1008831"/>
            <a:ext cx="1555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Spectral </a:t>
            </a:r>
            <a:endParaRPr kumimoji="1" lang="ja-JP" altLang="en-US" sz="2800" dirty="0"/>
          </a:p>
        </p:txBody>
      </p:sp>
      <p:pic>
        <p:nvPicPr>
          <p:cNvPr id="230" name="図 229"/>
          <p:cNvPicPr preferRelativeResize="0">
            <a:picLocks/>
          </p:cNvPicPr>
          <p:nvPr/>
        </p:nvPicPr>
        <p:blipFill rotWithShape="1">
          <a:blip r:embed="rId3"/>
          <a:srcRect l="4529" r="14409"/>
          <a:stretch/>
        </p:blipFill>
        <p:spPr>
          <a:xfrm>
            <a:off x="4641055" y="2043262"/>
            <a:ext cx="1036782" cy="490488"/>
          </a:xfrm>
          <a:prstGeom prst="rect">
            <a:avLst/>
          </a:prstGeom>
        </p:spPr>
      </p:pic>
      <p:pic>
        <p:nvPicPr>
          <p:cNvPr id="231" name="図 230"/>
          <p:cNvPicPr preferRelativeResize="0">
            <a:picLocks/>
          </p:cNvPicPr>
          <p:nvPr/>
        </p:nvPicPr>
        <p:blipFill rotWithShape="1">
          <a:blip r:embed="rId3"/>
          <a:srcRect l="10039" r="9359"/>
          <a:stretch/>
        </p:blipFill>
        <p:spPr>
          <a:xfrm>
            <a:off x="4635962" y="2585812"/>
            <a:ext cx="1034501" cy="476754"/>
          </a:xfrm>
          <a:prstGeom prst="rect">
            <a:avLst/>
          </a:prstGeom>
        </p:spPr>
      </p:pic>
      <p:pic>
        <p:nvPicPr>
          <p:cNvPr id="232" name="図 231"/>
          <p:cNvPicPr preferRelativeResize="0">
            <a:picLocks/>
          </p:cNvPicPr>
          <p:nvPr/>
        </p:nvPicPr>
        <p:blipFill rotWithShape="1">
          <a:blip r:embed="rId7"/>
          <a:srcRect l="24327" r="-419"/>
          <a:stretch/>
        </p:blipFill>
        <p:spPr>
          <a:xfrm>
            <a:off x="4635356" y="3382642"/>
            <a:ext cx="1066906" cy="509292"/>
          </a:xfrm>
          <a:prstGeom prst="rect">
            <a:avLst/>
          </a:prstGeom>
        </p:spPr>
      </p:pic>
      <p:pic>
        <p:nvPicPr>
          <p:cNvPr id="233" name="図 232"/>
          <p:cNvPicPr preferRelativeResize="0">
            <a:picLocks/>
          </p:cNvPicPr>
          <p:nvPr/>
        </p:nvPicPr>
        <p:blipFill rotWithShape="1">
          <a:blip r:embed="rId7"/>
          <a:srcRect l="19501" r="6652"/>
          <a:stretch/>
        </p:blipFill>
        <p:spPr>
          <a:xfrm>
            <a:off x="4642128" y="3972503"/>
            <a:ext cx="1035709" cy="518752"/>
          </a:xfrm>
          <a:prstGeom prst="rect">
            <a:avLst/>
          </a:prstGeom>
        </p:spPr>
      </p:pic>
      <p:grpSp>
        <p:nvGrpSpPr>
          <p:cNvPr id="236" name="グループ化 235"/>
          <p:cNvGrpSpPr/>
          <p:nvPr/>
        </p:nvGrpSpPr>
        <p:grpSpPr>
          <a:xfrm>
            <a:off x="6671497" y="2085730"/>
            <a:ext cx="860123" cy="916688"/>
            <a:chOff x="1275201" y="5145285"/>
            <a:chExt cx="904875" cy="964383"/>
          </a:xfrm>
        </p:grpSpPr>
        <p:pic>
          <p:nvPicPr>
            <p:cNvPr id="237" name="図 236"/>
            <p:cNvPicPr>
              <a:picLocks noChangeAspect="1"/>
            </p:cNvPicPr>
            <p:nvPr/>
          </p:nvPicPr>
          <p:blipFill rotWithShape="1">
            <a:blip r:embed="rId4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0" r="25008"/>
            <a:stretch/>
          </p:blipFill>
          <p:spPr>
            <a:xfrm>
              <a:off x="1275201" y="5145285"/>
              <a:ext cx="904875" cy="964383"/>
            </a:xfrm>
            <a:prstGeom prst="rect">
              <a:avLst/>
            </a:prstGeom>
          </p:spPr>
        </p:pic>
        <p:sp>
          <p:nvSpPr>
            <p:cNvPr id="238" name="正方形/長方形 237"/>
            <p:cNvSpPr/>
            <p:nvPr/>
          </p:nvSpPr>
          <p:spPr bwMode="auto">
            <a:xfrm>
              <a:off x="1801979" y="5636797"/>
              <a:ext cx="144000" cy="144000"/>
            </a:xfrm>
            <a:prstGeom prst="rect">
              <a:avLst/>
            </a:prstGeom>
            <a:solidFill>
              <a:srgbClr val="F2F2F2"/>
            </a:solidFill>
            <a:ln w="38100">
              <a:noFill/>
            </a:ln>
            <a:effectLst/>
            <a:ex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</p:grpSp>
      <p:cxnSp>
        <p:nvCxnSpPr>
          <p:cNvPr id="240" name="直線矢印コネクタ 239"/>
          <p:cNvCxnSpPr/>
          <p:nvPr/>
        </p:nvCxnSpPr>
        <p:spPr>
          <a:xfrm>
            <a:off x="7323714" y="2609018"/>
            <a:ext cx="466659" cy="2094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直線矢印コネクタ 240"/>
          <p:cNvCxnSpPr/>
          <p:nvPr/>
        </p:nvCxnSpPr>
        <p:spPr>
          <a:xfrm flipV="1">
            <a:off x="6454429" y="2375187"/>
            <a:ext cx="1335944" cy="22410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直線コネクタ 241"/>
          <p:cNvCxnSpPr/>
          <p:nvPr/>
        </p:nvCxnSpPr>
        <p:spPr>
          <a:xfrm>
            <a:off x="6457381" y="2685848"/>
            <a:ext cx="730239" cy="0"/>
          </a:xfrm>
          <a:prstGeom prst="line">
            <a:avLst/>
          </a:prstGeom>
          <a:ln w="15875">
            <a:solidFill>
              <a:schemeClr val="bg1"/>
            </a:solidFill>
            <a:prstDash val="dashDot"/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3" name="図 242"/>
          <p:cNvPicPr>
            <a:picLocks noChangeAspect="1"/>
          </p:cNvPicPr>
          <p:nvPr/>
        </p:nvPicPr>
        <p:blipFill rotWithShape="1">
          <a:blip r:embed="rId6"/>
          <a:srcRect r="23226"/>
          <a:stretch/>
        </p:blipFill>
        <p:spPr>
          <a:xfrm>
            <a:off x="7893200" y="2088432"/>
            <a:ext cx="1021800" cy="497380"/>
          </a:xfrm>
          <a:prstGeom prst="rect">
            <a:avLst/>
          </a:prstGeom>
        </p:spPr>
      </p:pic>
      <p:pic>
        <p:nvPicPr>
          <p:cNvPr id="244" name="図 243"/>
          <p:cNvPicPr preferRelativeResize="0">
            <a:picLocks/>
          </p:cNvPicPr>
          <p:nvPr/>
        </p:nvPicPr>
        <p:blipFill rotWithShape="1">
          <a:blip r:embed="rId3"/>
          <a:srcRect l="4529" r="14409"/>
          <a:stretch/>
        </p:blipFill>
        <p:spPr>
          <a:xfrm>
            <a:off x="7868709" y="2588717"/>
            <a:ext cx="1036782" cy="490488"/>
          </a:xfrm>
          <a:prstGeom prst="rect">
            <a:avLst/>
          </a:prstGeom>
        </p:spPr>
      </p:pic>
      <p:sp>
        <p:nvSpPr>
          <p:cNvPr id="245" name="テキスト ボックス 244"/>
          <p:cNvSpPr txBox="1"/>
          <p:nvPr/>
        </p:nvSpPr>
        <p:spPr>
          <a:xfrm>
            <a:off x="6022624" y="1737809"/>
            <a:ext cx="389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G</a:t>
            </a:r>
            <a:endParaRPr kumimoji="1" lang="ja-JP" altLang="en-US" dirty="0"/>
          </a:p>
        </p:txBody>
      </p:sp>
      <p:sp>
        <p:nvSpPr>
          <p:cNvPr id="246" name="テキスト ボックス 245"/>
          <p:cNvSpPr txBox="1"/>
          <p:nvPr/>
        </p:nvSpPr>
        <p:spPr>
          <a:xfrm>
            <a:off x="6812314" y="1742335"/>
            <a:ext cx="726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NIR</a:t>
            </a:r>
            <a:endParaRPr kumimoji="1" lang="ja-JP" altLang="en-US" dirty="0"/>
          </a:p>
        </p:txBody>
      </p:sp>
      <p:pic>
        <p:nvPicPr>
          <p:cNvPr id="250" name="図 249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rgbClr val="0099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0" r="25008"/>
          <a:stretch/>
        </p:blipFill>
        <p:spPr>
          <a:xfrm>
            <a:off x="5805505" y="3306169"/>
            <a:ext cx="860123" cy="916688"/>
          </a:xfrm>
          <a:prstGeom prst="rect">
            <a:avLst/>
          </a:prstGeom>
        </p:spPr>
      </p:pic>
      <p:sp>
        <p:nvSpPr>
          <p:cNvPr id="251" name="正方形/長方形 250"/>
          <p:cNvSpPr/>
          <p:nvPr/>
        </p:nvSpPr>
        <p:spPr bwMode="auto">
          <a:xfrm>
            <a:off x="6080607" y="3731403"/>
            <a:ext cx="136878" cy="136878"/>
          </a:xfrm>
          <a:prstGeom prst="rect">
            <a:avLst/>
          </a:prstGeom>
          <a:solidFill>
            <a:srgbClr val="F2F2F2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253" name="図 252"/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0" r="25008"/>
          <a:stretch/>
        </p:blipFill>
        <p:spPr>
          <a:xfrm>
            <a:off x="6664369" y="3306232"/>
            <a:ext cx="860123" cy="916688"/>
          </a:xfrm>
          <a:prstGeom prst="rect">
            <a:avLst/>
          </a:prstGeom>
        </p:spPr>
      </p:pic>
      <p:sp>
        <p:nvSpPr>
          <p:cNvPr id="254" name="正方形/長方形 253"/>
          <p:cNvSpPr/>
          <p:nvPr/>
        </p:nvSpPr>
        <p:spPr bwMode="auto">
          <a:xfrm>
            <a:off x="6898342" y="3731403"/>
            <a:ext cx="136878" cy="136878"/>
          </a:xfrm>
          <a:prstGeom prst="rect">
            <a:avLst/>
          </a:prstGeom>
          <a:solidFill>
            <a:srgbClr val="F2F2F2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4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cxnSp>
        <p:nvCxnSpPr>
          <p:cNvPr id="255" name="直線矢印コネクタ 254"/>
          <p:cNvCxnSpPr/>
          <p:nvPr/>
        </p:nvCxnSpPr>
        <p:spPr>
          <a:xfrm>
            <a:off x="7022530" y="3799540"/>
            <a:ext cx="750751" cy="15417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直線矢印コネクタ 255"/>
          <p:cNvCxnSpPr/>
          <p:nvPr/>
        </p:nvCxnSpPr>
        <p:spPr>
          <a:xfrm flipV="1">
            <a:off x="6217485" y="3514472"/>
            <a:ext cx="1555796" cy="28777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直線コネクタ 256"/>
          <p:cNvCxnSpPr/>
          <p:nvPr/>
        </p:nvCxnSpPr>
        <p:spPr>
          <a:xfrm>
            <a:off x="6304981" y="5648917"/>
            <a:ext cx="730239" cy="0"/>
          </a:xfrm>
          <a:prstGeom prst="line">
            <a:avLst/>
          </a:prstGeom>
          <a:ln w="15875">
            <a:solidFill>
              <a:schemeClr val="bg1"/>
            </a:solidFill>
            <a:prstDash val="dashDot"/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2" name="グループ化 261"/>
          <p:cNvGrpSpPr/>
          <p:nvPr/>
        </p:nvGrpSpPr>
        <p:grpSpPr>
          <a:xfrm>
            <a:off x="5815014" y="5201136"/>
            <a:ext cx="860123" cy="916688"/>
            <a:chOff x="1270190" y="5142780"/>
            <a:chExt cx="904875" cy="964383"/>
          </a:xfrm>
        </p:grpSpPr>
        <p:pic>
          <p:nvPicPr>
            <p:cNvPr id="263" name="図 262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0099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0" r="25008"/>
            <a:stretch/>
          </p:blipFill>
          <p:spPr>
            <a:xfrm>
              <a:off x="1270190" y="5142780"/>
              <a:ext cx="904875" cy="964383"/>
            </a:xfrm>
            <a:prstGeom prst="rect">
              <a:avLst/>
            </a:prstGeom>
          </p:spPr>
        </p:pic>
        <p:sp>
          <p:nvSpPr>
            <p:cNvPr id="264" name="正方形/長方形 263"/>
            <p:cNvSpPr/>
            <p:nvPr/>
          </p:nvSpPr>
          <p:spPr bwMode="auto">
            <a:xfrm>
              <a:off x="1711014" y="5617065"/>
              <a:ext cx="144000" cy="144000"/>
            </a:xfrm>
            <a:prstGeom prst="rect">
              <a:avLst/>
            </a:prstGeom>
            <a:solidFill>
              <a:srgbClr val="F2F2F2"/>
            </a:solidFill>
            <a:ln w="38100">
              <a:noFill/>
            </a:ln>
            <a:effectLst/>
            <a:ex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</p:grpSp>
      <p:grpSp>
        <p:nvGrpSpPr>
          <p:cNvPr id="265" name="グループ化 264"/>
          <p:cNvGrpSpPr/>
          <p:nvPr/>
        </p:nvGrpSpPr>
        <p:grpSpPr>
          <a:xfrm>
            <a:off x="6671497" y="5201199"/>
            <a:ext cx="860123" cy="916688"/>
            <a:chOff x="1275201" y="5145285"/>
            <a:chExt cx="904875" cy="964383"/>
          </a:xfrm>
        </p:grpSpPr>
        <p:pic>
          <p:nvPicPr>
            <p:cNvPr id="266" name="図 265"/>
            <p:cNvPicPr>
              <a:picLocks noChangeAspect="1"/>
            </p:cNvPicPr>
            <p:nvPr/>
          </p:nvPicPr>
          <p:blipFill rotWithShape="1">
            <a:blip r:embed="rId4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  <a14:imgEffect>
                        <a14:brightnessContrast bright="-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0" r="25008"/>
            <a:stretch/>
          </p:blipFill>
          <p:spPr>
            <a:xfrm>
              <a:off x="1275201" y="5145285"/>
              <a:ext cx="904875" cy="964383"/>
            </a:xfrm>
            <a:prstGeom prst="rect">
              <a:avLst/>
            </a:prstGeom>
          </p:spPr>
        </p:pic>
        <p:sp>
          <p:nvSpPr>
            <p:cNvPr id="267" name="正方形/長方形 266"/>
            <p:cNvSpPr/>
            <p:nvPr/>
          </p:nvSpPr>
          <p:spPr bwMode="auto">
            <a:xfrm>
              <a:off x="1716025" y="5623800"/>
              <a:ext cx="144000" cy="144000"/>
            </a:xfrm>
            <a:prstGeom prst="rect">
              <a:avLst/>
            </a:prstGeom>
            <a:solidFill>
              <a:srgbClr val="F2F2F2"/>
            </a:solidFill>
            <a:ln w="38100">
              <a:noFill/>
            </a:ln>
            <a:effectLst/>
            <a:extLst/>
          </p:spPr>
          <p:txBody>
      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</p:grpSp>
      <p:cxnSp>
        <p:nvCxnSpPr>
          <p:cNvPr id="268" name="直線矢印コネクタ 267"/>
          <p:cNvCxnSpPr>
            <a:stCxn id="267" idx="3"/>
          </p:cNvCxnSpPr>
          <p:nvPr/>
        </p:nvCxnSpPr>
        <p:spPr>
          <a:xfrm>
            <a:off x="7227397" y="5724487"/>
            <a:ext cx="545884" cy="18420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直線矢印コネクタ 268"/>
          <p:cNvCxnSpPr>
            <a:stCxn id="264" idx="3"/>
          </p:cNvCxnSpPr>
          <p:nvPr/>
        </p:nvCxnSpPr>
        <p:spPr>
          <a:xfrm flipV="1">
            <a:off x="6370914" y="5438085"/>
            <a:ext cx="1402367" cy="2823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  <a:effectLst>
            <a:glow rad="254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直線コネクタ 269"/>
          <p:cNvCxnSpPr/>
          <p:nvPr/>
        </p:nvCxnSpPr>
        <p:spPr>
          <a:xfrm>
            <a:off x="6366582" y="5779948"/>
            <a:ext cx="730239" cy="0"/>
          </a:xfrm>
          <a:prstGeom prst="line">
            <a:avLst/>
          </a:prstGeom>
          <a:ln w="15875">
            <a:solidFill>
              <a:schemeClr val="bg1"/>
            </a:solidFill>
            <a:prstDash val="dashDot"/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3" name="図 272"/>
          <p:cNvPicPr>
            <a:picLocks noChangeAspect="1"/>
          </p:cNvPicPr>
          <p:nvPr/>
        </p:nvPicPr>
        <p:blipFill rotWithShape="1">
          <a:blip r:embed="rId6"/>
          <a:srcRect l="20801" r="3107"/>
          <a:stretch/>
        </p:blipFill>
        <p:spPr>
          <a:xfrm>
            <a:off x="7868709" y="3223958"/>
            <a:ext cx="1021800" cy="598144"/>
          </a:xfrm>
          <a:prstGeom prst="rect">
            <a:avLst/>
          </a:prstGeom>
        </p:spPr>
      </p:pic>
      <p:pic>
        <p:nvPicPr>
          <p:cNvPr id="274" name="図 273"/>
          <p:cNvPicPr preferRelativeResize="0">
            <a:picLocks/>
          </p:cNvPicPr>
          <p:nvPr/>
        </p:nvPicPr>
        <p:blipFill rotWithShape="1">
          <a:blip r:embed="rId7"/>
          <a:srcRect l="24327" r="-419"/>
          <a:stretch/>
        </p:blipFill>
        <p:spPr>
          <a:xfrm>
            <a:off x="7848094" y="3710331"/>
            <a:ext cx="1066906" cy="509292"/>
          </a:xfrm>
          <a:prstGeom prst="rect">
            <a:avLst/>
          </a:prstGeom>
        </p:spPr>
      </p:pic>
      <p:pic>
        <p:nvPicPr>
          <p:cNvPr id="275" name="図 274"/>
          <p:cNvPicPr>
            <a:picLocks noChangeAspect="1"/>
          </p:cNvPicPr>
          <p:nvPr/>
        </p:nvPicPr>
        <p:blipFill rotWithShape="1">
          <a:blip r:embed="rId6"/>
          <a:srcRect r="23226"/>
          <a:stretch/>
        </p:blipFill>
        <p:spPr>
          <a:xfrm flipV="1">
            <a:off x="7868978" y="5209680"/>
            <a:ext cx="1021800" cy="577413"/>
          </a:xfrm>
          <a:prstGeom prst="rect">
            <a:avLst/>
          </a:prstGeom>
        </p:spPr>
      </p:pic>
      <p:pic>
        <p:nvPicPr>
          <p:cNvPr id="276" name="図 275"/>
          <p:cNvPicPr preferRelativeResize="0">
            <a:picLocks/>
          </p:cNvPicPr>
          <p:nvPr/>
        </p:nvPicPr>
        <p:blipFill rotWithShape="1">
          <a:blip r:embed="rId3"/>
          <a:srcRect l="4529" r="14409"/>
          <a:stretch/>
        </p:blipFill>
        <p:spPr>
          <a:xfrm flipV="1">
            <a:off x="7853727" y="5781622"/>
            <a:ext cx="1036782" cy="490488"/>
          </a:xfrm>
          <a:prstGeom prst="rect">
            <a:avLst/>
          </a:prstGeom>
        </p:spPr>
      </p:pic>
      <p:cxnSp>
        <p:nvCxnSpPr>
          <p:cNvPr id="277" name="直線コネクタ 276"/>
          <p:cNvCxnSpPr/>
          <p:nvPr/>
        </p:nvCxnSpPr>
        <p:spPr>
          <a:xfrm>
            <a:off x="6217485" y="3863110"/>
            <a:ext cx="730239" cy="0"/>
          </a:xfrm>
          <a:prstGeom prst="line">
            <a:avLst/>
          </a:prstGeom>
          <a:ln w="15875">
            <a:solidFill>
              <a:schemeClr val="bg1"/>
            </a:solidFill>
            <a:prstDash val="dashDot"/>
            <a:tailEnd type="none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テキスト ボックス 280"/>
          <p:cNvSpPr txBox="1"/>
          <p:nvPr/>
        </p:nvSpPr>
        <p:spPr>
          <a:xfrm>
            <a:off x="39948" y="6281293"/>
            <a:ext cx="1555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Spatial 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20848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95" grpId="0"/>
      <p:bldP spid="202" grpId="0"/>
      <p:bldP spid="222" grpId="0"/>
      <p:bldP spid="229" grpId="0"/>
      <p:bldP spid="18" grpId="0"/>
      <p:bldP spid="245" grpId="0"/>
      <p:bldP spid="246" grpId="0"/>
      <p:bldP spid="251" grpId="0" animBg="1"/>
      <p:bldP spid="25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69052" y="1768"/>
            <a:ext cx="8329726" cy="800099"/>
          </a:xfrm>
        </p:spPr>
        <p:txBody>
          <a:bodyPr/>
          <a:lstStyle/>
          <a:p>
            <a:r>
              <a:rPr kumimoji="1" lang="en-US" altLang="ja-JP" dirty="0" smtClean="0"/>
              <a:t>Face</a:t>
            </a:r>
            <a:r>
              <a:rPr lang="ja-JP" altLang="en-US" dirty="0"/>
              <a:t> </a:t>
            </a:r>
            <a:r>
              <a:rPr lang="en-US" altLang="ja-JP" dirty="0" smtClean="0"/>
              <a:t>tracking and signal extraction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3508C7-2FE0-4945-9CBD-863E05F850D2}" type="slidenum">
              <a:rPr kumimoji="1" lang="ja-JP" altLang="en-US" sz="923" b="1" i="0" u="none" strike="noStrike" kern="1200" cap="none" spc="0" normalizeH="0" baseline="0" noProof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メイリオ" pitchFamily="50" charset="-128"/>
                <a:ea typeface="メイリオ" pitchFamily="50" charset="-12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923" b="1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メイリオ" pitchFamily="50" charset="-128"/>
              <a:ea typeface="メイリオ" pitchFamily="50" charset="-128"/>
            </a:endParaRPr>
          </a:p>
        </p:txBody>
      </p:sp>
      <p:sp>
        <p:nvSpPr>
          <p:cNvPr id="48" name="Text Box 9"/>
          <p:cNvSpPr txBox="1">
            <a:spLocks noChangeArrowheads="1"/>
          </p:cNvSpPr>
          <p:nvPr/>
        </p:nvSpPr>
        <p:spPr bwMode="auto">
          <a:xfrm>
            <a:off x="1397861" y="6563691"/>
            <a:ext cx="741897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ja-JP" sz="1200" dirty="0" err="1" smtClean="0">
                <a:solidFill>
                  <a:srgbClr val="4D4D4D"/>
                </a:solidFill>
                <a:ea typeface="ＭＳ Ｐゴシック" charset="-128"/>
              </a:rPr>
              <a:t>KazemiIn</a:t>
            </a:r>
            <a:r>
              <a:rPr lang="en-US" altLang="ja-JP" sz="1200" dirty="0" smtClean="0">
                <a:solidFill>
                  <a:srgbClr val="4D4D4D"/>
                </a:solidFill>
                <a:ea typeface="ＭＳ Ｐゴシック" charset="-128"/>
              </a:rPr>
              <a:t>, “One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ＭＳ Ｐゴシック" charset="-128"/>
                <a:cs typeface="+mn-cs"/>
              </a:rPr>
              <a:t>Millisecond Face Alignment with an Ensemble of</a:t>
            </a:r>
            <a:r>
              <a:rPr kumimoji="1" lang="ja-JP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ＭＳ Ｐゴシック" charset="-128"/>
                <a:cs typeface="+mn-cs"/>
              </a:rPr>
              <a:t>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ＭＳ Ｐゴシック" charset="-128"/>
                <a:cs typeface="+mn-cs"/>
              </a:rPr>
              <a:t>Regression Trees”, CVPR, 2014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ＭＳ Ｐゴシック" charset="-128"/>
              <a:cs typeface="+mn-cs"/>
            </a:endParaRPr>
          </a:p>
        </p:txBody>
      </p:sp>
      <p:sp>
        <p:nvSpPr>
          <p:cNvPr id="99" name="フリーフォーム 98"/>
          <p:cNvSpPr/>
          <p:nvPr/>
        </p:nvSpPr>
        <p:spPr>
          <a:xfrm>
            <a:off x="283688" y="1213200"/>
            <a:ext cx="1921386" cy="580429"/>
          </a:xfrm>
          <a:custGeom>
            <a:avLst/>
            <a:gdLst>
              <a:gd name="connsiteX0" fmla="*/ 0 w 1573508"/>
              <a:gd name="connsiteY0" fmla="*/ 58043 h 580429"/>
              <a:gd name="connsiteX1" fmla="*/ 58043 w 1573508"/>
              <a:gd name="connsiteY1" fmla="*/ 0 h 580429"/>
              <a:gd name="connsiteX2" fmla="*/ 1515465 w 1573508"/>
              <a:gd name="connsiteY2" fmla="*/ 0 h 580429"/>
              <a:gd name="connsiteX3" fmla="*/ 1573508 w 1573508"/>
              <a:gd name="connsiteY3" fmla="*/ 58043 h 580429"/>
              <a:gd name="connsiteX4" fmla="*/ 1573508 w 1573508"/>
              <a:gd name="connsiteY4" fmla="*/ 522386 h 580429"/>
              <a:gd name="connsiteX5" fmla="*/ 1515465 w 1573508"/>
              <a:gd name="connsiteY5" fmla="*/ 580429 h 580429"/>
              <a:gd name="connsiteX6" fmla="*/ 58043 w 1573508"/>
              <a:gd name="connsiteY6" fmla="*/ 580429 h 580429"/>
              <a:gd name="connsiteX7" fmla="*/ 0 w 1573508"/>
              <a:gd name="connsiteY7" fmla="*/ 522386 h 580429"/>
              <a:gd name="connsiteX8" fmla="*/ 0 w 1573508"/>
              <a:gd name="connsiteY8" fmla="*/ 58043 h 580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3508" h="580429">
                <a:moveTo>
                  <a:pt x="0" y="58043"/>
                </a:moveTo>
                <a:cubicBezTo>
                  <a:pt x="0" y="25987"/>
                  <a:pt x="25987" y="0"/>
                  <a:pt x="58043" y="0"/>
                </a:cubicBezTo>
                <a:lnTo>
                  <a:pt x="1515465" y="0"/>
                </a:lnTo>
                <a:cubicBezTo>
                  <a:pt x="1547521" y="0"/>
                  <a:pt x="1573508" y="25987"/>
                  <a:pt x="1573508" y="58043"/>
                </a:cubicBezTo>
                <a:lnTo>
                  <a:pt x="1573508" y="522386"/>
                </a:lnTo>
                <a:cubicBezTo>
                  <a:pt x="1573508" y="554442"/>
                  <a:pt x="1547521" y="580429"/>
                  <a:pt x="1515465" y="580429"/>
                </a:cubicBezTo>
                <a:lnTo>
                  <a:pt x="58043" y="580429"/>
                </a:lnTo>
                <a:cubicBezTo>
                  <a:pt x="25987" y="580429"/>
                  <a:pt x="0" y="554442"/>
                  <a:pt x="0" y="522386"/>
                </a:cubicBezTo>
                <a:lnTo>
                  <a:pt x="0" y="58043"/>
                </a:lnTo>
                <a:close/>
              </a:path>
            </a:pathLst>
          </a:cu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horz" wrap="square" lIns="85580" tIns="85580" rIns="85580" bIns="8558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rPr>
              <a:t>RGB-NIR video</a:t>
            </a:r>
            <a:endParaRPr kumimoji="0" lang="ja-JP" altLang="en-US" sz="1700" b="0" i="0" u="none" strike="noStrike" kern="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0" name="フリーフォーム 99"/>
          <p:cNvSpPr/>
          <p:nvPr/>
        </p:nvSpPr>
        <p:spPr>
          <a:xfrm>
            <a:off x="1084912" y="1829906"/>
            <a:ext cx="318939" cy="217661"/>
          </a:xfrm>
          <a:custGeom>
            <a:avLst/>
            <a:gdLst>
              <a:gd name="connsiteX0" fmla="*/ 0 w 217661"/>
              <a:gd name="connsiteY0" fmla="*/ 52239 h 261193"/>
              <a:gd name="connsiteX1" fmla="*/ 108831 w 217661"/>
              <a:gd name="connsiteY1" fmla="*/ 52239 h 261193"/>
              <a:gd name="connsiteX2" fmla="*/ 108831 w 217661"/>
              <a:gd name="connsiteY2" fmla="*/ 0 h 261193"/>
              <a:gd name="connsiteX3" fmla="*/ 217661 w 217661"/>
              <a:gd name="connsiteY3" fmla="*/ 130597 h 261193"/>
              <a:gd name="connsiteX4" fmla="*/ 108831 w 217661"/>
              <a:gd name="connsiteY4" fmla="*/ 261193 h 261193"/>
              <a:gd name="connsiteX5" fmla="*/ 108831 w 217661"/>
              <a:gd name="connsiteY5" fmla="*/ 208954 h 261193"/>
              <a:gd name="connsiteX6" fmla="*/ 0 w 217661"/>
              <a:gd name="connsiteY6" fmla="*/ 208954 h 261193"/>
              <a:gd name="connsiteX7" fmla="*/ 0 w 217661"/>
              <a:gd name="connsiteY7" fmla="*/ 52239 h 261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7661" h="261193">
                <a:moveTo>
                  <a:pt x="174128" y="1"/>
                </a:moveTo>
                <a:lnTo>
                  <a:pt x="174128" y="130597"/>
                </a:lnTo>
                <a:lnTo>
                  <a:pt x="217661" y="130597"/>
                </a:lnTo>
                <a:lnTo>
                  <a:pt x="108830" y="261192"/>
                </a:lnTo>
                <a:lnTo>
                  <a:pt x="0" y="130597"/>
                </a:lnTo>
                <a:lnTo>
                  <a:pt x="43533" y="130597"/>
                </a:lnTo>
                <a:lnTo>
                  <a:pt x="43533" y="1"/>
                </a:lnTo>
                <a:lnTo>
                  <a:pt x="174128" y="1"/>
                </a:lnTo>
                <a:close/>
              </a:path>
            </a:pathLst>
          </a:custGeom>
          <a:solidFill>
            <a:sysClr val="windowText" lastClr="000000">
              <a:tint val="60000"/>
              <a:hueOff val="0"/>
              <a:satOff val="0"/>
              <a:lumOff val="0"/>
              <a:alphaOff val="0"/>
            </a:sysClr>
          </a:solidFill>
          <a:ln>
            <a:noFill/>
          </a:ln>
          <a:effectLst/>
        </p:spPr>
        <p:txBody>
          <a:bodyPr spcFirstLastPara="0" vert="horz" wrap="square" lIns="52239" tIns="0" rIns="52239" bIns="65298" numCol="1" spcCol="1270" anchor="ctr" anchorCtr="0">
            <a:no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7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1" name="フリーフォーム 100"/>
          <p:cNvSpPr/>
          <p:nvPr/>
        </p:nvSpPr>
        <p:spPr>
          <a:xfrm>
            <a:off x="283688" y="2083844"/>
            <a:ext cx="1921386" cy="580429"/>
          </a:xfrm>
          <a:custGeom>
            <a:avLst/>
            <a:gdLst>
              <a:gd name="connsiteX0" fmla="*/ 0 w 1573508"/>
              <a:gd name="connsiteY0" fmla="*/ 58043 h 580429"/>
              <a:gd name="connsiteX1" fmla="*/ 58043 w 1573508"/>
              <a:gd name="connsiteY1" fmla="*/ 0 h 580429"/>
              <a:gd name="connsiteX2" fmla="*/ 1515465 w 1573508"/>
              <a:gd name="connsiteY2" fmla="*/ 0 h 580429"/>
              <a:gd name="connsiteX3" fmla="*/ 1573508 w 1573508"/>
              <a:gd name="connsiteY3" fmla="*/ 58043 h 580429"/>
              <a:gd name="connsiteX4" fmla="*/ 1573508 w 1573508"/>
              <a:gd name="connsiteY4" fmla="*/ 522386 h 580429"/>
              <a:gd name="connsiteX5" fmla="*/ 1515465 w 1573508"/>
              <a:gd name="connsiteY5" fmla="*/ 580429 h 580429"/>
              <a:gd name="connsiteX6" fmla="*/ 58043 w 1573508"/>
              <a:gd name="connsiteY6" fmla="*/ 580429 h 580429"/>
              <a:gd name="connsiteX7" fmla="*/ 0 w 1573508"/>
              <a:gd name="connsiteY7" fmla="*/ 522386 h 580429"/>
              <a:gd name="connsiteX8" fmla="*/ 0 w 1573508"/>
              <a:gd name="connsiteY8" fmla="*/ 58043 h 580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3508" h="580429">
                <a:moveTo>
                  <a:pt x="0" y="58043"/>
                </a:moveTo>
                <a:cubicBezTo>
                  <a:pt x="0" y="25987"/>
                  <a:pt x="25987" y="0"/>
                  <a:pt x="58043" y="0"/>
                </a:cubicBezTo>
                <a:lnTo>
                  <a:pt x="1515465" y="0"/>
                </a:lnTo>
                <a:cubicBezTo>
                  <a:pt x="1547521" y="0"/>
                  <a:pt x="1573508" y="25987"/>
                  <a:pt x="1573508" y="58043"/>
                </a:cubicBezTo>
                <a:lnTo>
                  <a:pt x="1573508" y="522386"/>
                </a:lnTo>
                <a:cubicBezTo>
                  <a:pt x="1573508" y="554442"/>
                  <a:pt x="1547521" y="580429"/>
                  <a:pt x="1515465" y="580429"/>
                </a:cubicBezTo>
                <a:lnTo>
                  <a:pt x="58043" y="580429"/>
                </a:lnTo>
                <a:cubicBezTo>
                  <a:pt x="25987" y="580429"/>
                  <a:pt x="0" y="554442"/>
                  <a:pt x="0" y="522386"/>
                </a:cubicBezTo>
                <a:lnTo>
                  <a:pt x="0" y="58043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flat" cmpd="sng" algn="ctr">
            <a:solidFill>
              <a:sysClr val="windowText" lastClr="000000">
                <a:shade val="80000"/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85580" tIns="85580" rIns="85580" bIns="8558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rPr>
              <a:t>Face tracking</a:t>
            </a:r>
            <a:endParaRPr kumimoji="0" lang="ja-JP" altLang="en-US" sz="1700" b="0" i="0" u="none" strike="noStrike" kern="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2" name="フリーフォーム 101"/>
          <p:cNvSpPr/>
          <p:nvPr/>
        </p:nvSpPr>
        <p:spPr>
          <a:xfrm>
            <a:off x="1084912" y="2700551"/>
            <a:ext cx="318939" cy="217661"/>
          </a:xfrm>
          <a:custGeom>
            <a:avLst/>
            <a:gdLst>
              <a:gd name="connsiteX0" fmla="*/ 0 w 217661"/>
              <a:gd name="connsiteY0" fmla="*/ 52239 h 261193"/>
              <a:gd name="connsiteX1" fmla="*/ 108831 w 217661"/>
              <a:gd name="connsiteY1" fmla="*/ 52239 h 261193"/>
              <a:gd name="connsiteX2" fmla="*/ 108831 w 217661"/>
              <a:gd name="connsiteY2" fmla="*/ 0 h 261193"/>
              <a:gd name="connsiteX3" fmla="*/ 217661 w 217661"/>
              <a:gd name="connsiteY3" fmla="*/ 130597 h 261193"/>
              <a:gd name="connsiteX4" fmla="*/ 108831 w 217661"/>
              <a:gd name="connsiteY4" fmla="*/ 261193 h 261193"/>
              <a:gd name="connsiteX5" fmla="*/ 108831 w 217661"/>
              <a:gd name="connsiteY5" fmla="*/ 208954 h 261193"/>
              <a:gd name="connsiteX6" fmla="*/ 0 w 217661"/>
              <a:gd name="connsiteY6" fmla="*/ 208954 h 261193"/>
              <a:gd name="connsiteX7" fmla="*/ 0 w 217661"/>
              <a:gd name="connsiteY7" fmla="*/ 52239 h 261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7661" h="261193">
                <a:moveTo>
                  <a:pt x="174128" y="1"/>
                </a:moveTo>
                <a:lnTo>
                  <a:pt x="174128" y="130597"/>
                </a:lnTo>
                <a:lnTo>
                  <a:pt x="217661" y="130597"/>
                </a:lnTo>
                <a:lnTo>
                  <a:pt x="108830" y="261192"/>
                </a:lnTo>
                <a:lnTo>
                  <a:pt x="0" y="130597"/>
                </a:lnTo>
                <a:lnTo>
                  <a:pt x="43533" y="130597"/>
                </a:lnTo>
                <a:lnTo>
                  <a:pt x="43533" y="1"/>
                </a:lnTo>
                <a:lnTo>
                  <a:pt x="174128" y="1"/>
                </a:lnTo>
                <a:close/>
              </a:path>
            </a:pathLst>
          </a:custGeom>
          <a:solidFill>
            <a:sysClr val="windowText" lastClr="000000">
              <a:tint val="60000"/>
              <a:hueOff val="0"/>
              <a:satOff val="0"/>
              <a:lumOff val="0"/>
              <a:alphaOff val="0"/>
            </a:sysClr>
          </a:solidFill>
          <a:ln>
            <a:noFill/>
          </a:ln>
          <a:effectLst/>
        </p:spPr>
        <p:txBody>
          <a:bodyPr spcFirstLastPara="0" vert="horz" wrap="square" lIns="52239" tIns="0" rIns="52239" bIns="65298" numCol="1" spcCol="1270" anchor="ctr" anchorCtr="0">
            <a:no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7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3" name="フリーフォーム 102"/>
          <p:cNvSpPr/>
          <p:nvPr/>
        </p:nvSpPr>
        <p:spPr>
          <a:xfrm>
            <a:off x="283688" y="2954489"/>
            <a:ext cx="1921386" cy="580429"/>
          </a:xfrm>
          <a:custGeom>
            <a:avLst/>
            <a:gdLst>
              <a:gd name="connsiteX0" fmla="*/ 0 w 1573508"/>
              <a:gd name="connsiteY0" fmla="*/ 58043 h 580429"/>
              <a:gd name="connsiteX1" fmla="*/ 58043 w 1573508"/>
              <a:gd name="connsiteY1" fmla="*/ 0 h 580429"/>
              <a:gd name="connsiteX2" fmla="*/ 1515465 w 1573508"/>
              <a:gd name="connsiteY2" fmla="*/ 0 h 580429"/>
              <a:gd name="connsiteX3" fmla="*/ 1573508 w 1573508"/>
              <a:gd name="connsiteY3" fmla="*/ 58043 h 580429"/>
              <a:gd name="connsiteX4" fmla="*/ 1573508 w 1573508"/>
              <a:gd name="connsiteY4" fmla="*/ 522386 h 580429"/>
              <a:gd name="connsiteX5" fmla="*/ 1515465 w 1573508"/>
              <a:gd name="connsiteY5" fmla="*/ 580429 h 580429"/>
              <a:gd name="connsiteX6" fmla="*/ 58043 w 1573508"/>
              <a:gd name="connsiteY6" fmla="*/ 580429 h 580429"/>
              <a:gd name="connsiteX7" fmla="*/ 0 w 1573508"/>
              <a:gd name="connsiteY7" fmla="*/ 522386 h 580429"/>
              <a:gd name="connsiteX8" fmla="*/ 0 w 1573508"/>
              <a:gd name="connsiteY8" fmla="*/ 58043 h 580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3508" h="580429">
                <a:moveTo>
                  <a:pt x="0" y="58043"/>
                </a:moveTo>
                <a:cubicBezTo>
                  <a:pt x="0" y="25987"/>
                  <a:pt x="25987" y="0"/>
                  <a:pt x="58043" y="0"/>
                </a:cubicBezTo>
                <a:lnTo>
                  <a:pt x="1515465" y="0"/>
                </a:lnTo>
                <a:cubicBezTo>
                  <a:pt x="1547521" y="0"/>
                  <a:pt x="1573508" y="25987"/>
                  <a:pt x="1573508" y="58043"/>
                </a:cubicBezTo>
                <a:lnTo>
                  <a:pt x="1573508" y="522386"/>
                </a:lnTo>
                <a:cubicBezTo>
                  <a:pt x="1573508" y="554442"/>
                  <a:pt x="1547521" y="580429"/>
                  <a:pt x="1515465" y="580429"/>
                </a:cubicBezTo>
                <a:lnTo>
                  <a:pt x="58043" y="580429"/>
                </a:lnTo>
                <a:cubicBezTo>
                  <a:pt x="25987" y="580429"/>
                  <a:pt x="0" y="554442"/>
                  <a:pt x="0" y="522386"/>
                </a:cubicBezTo>
                <a:lnTo>
                  <a:pt x="0" y="58043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solidFill>
              <a:sysClr val="windowText" lastClr="000000">
                <a:shade val="80000"/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85580" tIns="85580" rIns="85580" bIns="8558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rPr>
              <a:t>Signal extraction</a:t>
            </a:r>
            <a:endParaRPr kumimoji="0" lang="ja-JP" altLang="en-US" sz="1700" b="0" i="0" u="none" strike="noStrike" kern="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4" name="フリーフォーム 103"/>
          <p:cNvSpPr/>
          <p:nvPr/>
        </p:nvSpPr>
        <p:spPr>
          <a:xfrm>
            <a:off x="1084912" y="3571195"/>
            <a:ext cx="318939" cy="217661"/>
          </a:xfrm>
          <a:custGeom>
            <a:avLst/>
            <a:gdLst>
              <a:gd name="connsiteX0" fmla="*/ 0 w 217661"/>
              <a:gd name="connsiteY0" fmla="*/ 52239 h 261193"/>
              <a:gd name="connsiteX1" fmla="*/ 108831 w 217661"/>
              <a:gd name="connsiteY1" fmla="*/ 52239 h 261193"/>
              <a:gd name="connsiteX2" fmla="*/ 108831 w 217661"/>
              <a:gd name="connsiteY2" fmla="*/ 0 h 261193"/>
              <a:gd name="connsiteX3" fmla="*/ 217661 w 217661"/>
              <a:gd name="connsiteY3" fmla="*/ 130597 h 261193"/>
              <a:gd name="connsiteX4" fmla="*/ 108831 w 217661"/>
              <a:gd name="connsiteY4" fmla="*/ 261193 h 261193"/>
              <a:gd name="connsiteX5" fmla="*/ 108831 w 217661"/>
              <a:gd name="connsiteY5" fmla="*/ 208954 h 261193"/>
              <a:gd name="connsiteX6" fmla="*/ 0 w 217661"/>
              <a:gd name="connsiteY6" fmla="*/ 208954 h 261193"/>
              <a:gd name="connsiteX7" fmla="*/ 0 w 217661"/>
              <a:gd name="connsiteY7" fmla="*/ 52239 h 261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7661" h="261193">
                <a:moveTo>
                  <a:pt x="174128" y="1"/>
                </a:moveTo>
                <a:lnTo>
                  <a:pt x="174128" y="130597"/>
                </a:lnTo>
                <a:lnTo>
                  <a:pt x="217661" y="130597"/>
                </a:lnTo>
                <a:lnTo>
                  <a:pt x="108830" y="261192"/>
                </a:lnTo>
                <a:lnTo>
                  <a:pt x="0" y="130597"/>
                </a:lnTo>
                <a:lnTo>
                  <a:pt x="43533" y="130597"/>
                </a:lnTo>
                <a:lnTo>
                  <a:pt x="43533" y="1"/>
                </a:lnTo>
                <a:lnTo>
                  <a:pt x="174128" y="1"/>
                </a:lnTo>
                <a:close/>
              </a:path>
            </a:pathLst>
          </a:custGeom>
          <a:solidFill>
            <a:sysClr val="windowText" lastClr="000000">
              <a:tint val="60000"/>
              <a:hueOff val="0"/>
              <a:satOff val="0"/>
              <a:lumOff val="0"/>
              <a:alphaOff val="0"/>
            </a:sysClr>
          </a:solidFill>
          <a:ln>
            <a:noFill/>
          </a:ln>
          <a:effectLst/>
        </p:spPr>
        <p:txBody>
          <a:bodyPr spcFirstLastPara="0" vert="horz" wrap="square" lIns="52239" tIns="0" rIns="52239" bIns="65298" numCol="1" spcCol="1270" anchor="ctr" anchorCtr="0">
            <a:no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7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5" name="フリーフォーム 104"/>
          <p:cNvSpPr/>
          <p:nvPr/>
        </p:nvSpPr>
        <p:spPr>
          <a:xfrm>
            <a:off x="283688" y="3825133"/>
            <a:ext cx="1921386" cy="580429"/>
          </a:xfrm>
          <a:custGeom>
            <a:avLst/>
            <a:gdLst>
              <a:gd name="connsiteX0" fmla="*/ 0 w 1573508"/>
              <a:gd name="connsiteY0" fmla="*/ 58043 h 580429"/>
              <a:gd name="connsiteX1" fmla="*/ 58043 w 1573508"/>
              <a:gd name="connsiteY1" fmla="*/ 0 h 580429"/>
              <a:gd name="connsiteX2" fmla="*/ 1515465 w 1573508"/>
              <a:gd name="connsiteY2" fmla="*/ 0 h 580429"/>
              <a:gd name="connsiteX3" fmla="*/ 1573508 w 1573508"/>
              <a:gd name="connsiteY3" fmla="*/ 58043 h 580429"/>
              <a:gd name="connsiteX4" fmla="*/ 1573508 w 1573508"/>
              <a:gd name="connsiteY4" fmla="*/ 522386 h 580429"/>
              <a:gd name="connsiteX5" fmla="*/ 1515465 w 1573508"/>
              <a:gd name="connsiteY5" fmla="*/ 580429 h 580429"/>
              <a:gd name="connsiteX6" fmla="*/ 58043 w 1573508"/>
              <a:gd name="connsiteY6" fmla="*/ 580429 h 580429"/>
              <a:gd name="connsiteX7" fmla="*/ 0 w 1573508"/>
              <a:gd name="connsiteY7" fmla="*/ 522386 h 580429"/>
              <a:gd name="connsiteX8" fmla="*/ 0 w 1573508"/>
              <a:gd name="connsiteY8" fmla="*/ 58043 h 580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3508" h="580429">
                <a:moveTo>
                  <a:pt x="0" y="58043"/>
                </a:moveTo>
                <a:cubicBezTo>
                  <a:pt x="0" y="25987"/>
                  <a:pt x="25987" y="0"/>
                  <a:pt x="58043" y="0"/>
                </a:cubicBezTo>
                <a:lnTo>
                  <a:pt x="1515465" y="0"/>
                </a:lnTo>
                <a:cubicBezTo>
                  <a:pt x="1547521" y="0"/>
                  <a:pt x="1573508" y="25987"/>
                  <a:pt x="1573508" y="58043"/>
                </a:cubicBezTo>
                <a:lnTo>
                  <a:pt x="1573508" y="522386"/>
                </a:lnTo>
                <a:cubicBezTo>
                  <a:pt x="1573508" y="554442"/>
                  <a:pt x="1547521" y="580429"/>
                  <a:pt x="1515465" y="580429"/>
                </a:cubicBezTo>
                <a:lnTo>
                  <a:pt x="58043" y="580429"/>
                </a:lnTo>
                <a:cubicBezTo>
                  <a:pt x="25987" y="580429"/>
                  <a:pt x="0" y="554442"/>
                  <a:pt x="0" y="522386"/>
                </a:cubicBezTo>
                <a:lnTo>
                  <a:pt x="0" y="58043"/>
                </a:lnTo>
                <a:close/>
              </a:path>
            </a:pathLst>
          </a:custGeom>
          <a:solidFill>
            <a:sysClr val="window" lastClr="FFFFFF">
              <a:hueOff val="0"/>
              <a:satOff val="0"/>
              <a:lumOff val="0"/>
              <a:alphaOff val="0"/>
            </a:sysClr>
          </a:solidFill>
          <a:ln w="12700" cap="flat" cmpd="sng" algn="ctr">
            <a:solidFill>
              <a:sysClr val="windowText" lastClr="000000">
                <a:shade val="80000"/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85580" tIns="85580" rIns="85580" bIns="8558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rPr>
              <a:t>Candidate HR estimation</a:t>
            </a:r>
            <a:endParaRPr kumimoji="0" lang="ja-JP" altLang="en-US" sz="1700" b="0" i="0" u="none" strike="noStrike" kern="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6" name="フリーフォーム 105"/>
          <p:cNvSpPr/>
          <p:nvPr/>
        </p:nvSpPr>
        <p:spPr>
          <a:xfrm>
            <a:off x="1084912" y="4441840"/>
            <a:ext cx="318939" cy="217661"/>
          </a:xfrm>
          <a:custGeom>
            <a:avLst/>
            <a:gdLst>
              <a:gd name="connsiteX0" fmla="*/ 0 w 217661"/>
              <a:gd name="connsiteY0" fmla="*/ 52239 h 261193"/>
              <a:gd name="connsiteX1" fmla="*/ 108831 w 217661"/>
              <a:gd name="connsiteY1" fmla="*/ 52239 h 261193"/>
              <a:gd name="connsiteX2" fmla="*/ 108831 w 217661"/>
              <a:gd name="connsiteY2" fmla="*/ 0 h 261193"/>
              <a:gd name="connsiteX3" fmla="*/ 217661 w 217661"/>
              <a:gd name="connsiteY3" fmla="*/ 130597 h 261193"/>
              <a:gd name="connsiteX4" fmla="*/ 108831 w 217661"/>
              <a:gd name="connsiteY4" fmla="*/ 261193 h 261193"/>
              <a:gd name="connsiteX5" fmla="*/ 108831 w 217661"/>
              <a:gd name="connsiteY5" fmla="*/ 208954 h 261193"/>
              <a:gd name="connsiteX6" fmla="*/ 0 w 217661"/>
              <a:gd name="connsiteY6" fmla="*/ 208954 h 261193"/>
              <a:gd name="connsiteX7" fmla="*/ 0 w 217661"/>
              <a:gd name="connsiteY7" fmla="*/ 52239 h 261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7661" h="261193">
                <a:moveTo>
                  <a:pt x="174128" y="1"/>
                </a:moveTo>
                <a:lnTo>
                  <a:pt x="174128" y="130597"/>
                </a:lnTo>
                <a:lnTo>
                  <a:pt x="217661" y="130597"/>
                </a:lnTo>
                <a:lnTo>
                  <a:pt x="108830" y="261192"/>
                </a:lnTo>
                <a:lnTo>
                  <a:pt x="0" y="130597"/>
                </a:lnTo>
                <a:lnTo>
                  <a:pt x="43533" y="130597"/>
                </a:lnTo>
                <a:lnTo>
                  <a:pt x="43533" y="1"/>
                </a:lnTo>
                <a:lnTo>
                  <a:pt x="174128" y="1"/>
                </a:lnTo>
                <a:close/>
              </a:path>
            </a:pathLst>
          </a:custGeom>
          <a:solidFill>
            <a:sysClr val="windowText" lastClr="000000">
              <a:tint val="60000"/>
              <a:hueOff val="0"/>
              <a:satOff val="0"/>
              <a:lumOff val="0"/>
              <a:alphaOff val="0"/>
            </a:sysClr>
          </a:solidFill>
          <a:ln>
            <a:noFill/>
          </a:ln>
          <a:effectLst/>
        </p:spPr>
        <p:txBody>
          <a:bodyPr spcFirstLastPara="0" vert="horz" wrap="square" lIns="52239" tIns="0" rIns="52239" bIns="65298" numCol="1" spcCol="1270" anchor="ctr" anchorCtr="0">
            <a:no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7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7" name="フリーフォーム 106"/>
          <p:cNvSpPr/>
          <p:nvPr/>
        </p:nvSpPr>
        <p:spPr>
          <a:xfrm>
            <a:off x="283688" y="4695778"/>
            <a:ext cx="1921386" cy="580429"/>
          </a:xfrm>
          <a:custGeom>
            <a:avLst/>
            <a:gdLst>
              <a:gd name="connsiteX0" fmla="*/ 0 w 1573508"/>
              <a:gd name="connsiteY0" fmla="*/ 58043 h 580429"/>
              <a:gd name="connsiteX1" fmla="*/ 58043 w 1573508"/>
              <a:gd name="connsiteY1" fmla="*/ 0 h 580429"/>
              <a:gd name="connsiteX2" fmla="*/ 1515465 w 1573508"/>
              <a:gd name="connsiteY2" fmla="*/ 0 h 580429"/>
              <a:gd name="connsiteX3" fmla="*/ 1573508 w 1573508"/>
              <a:gd name="connsiteY3" fmla="*/ 58043 h 580429"/>
              <a:gd name="connsiteX4" fmla="*/ 1573508 w 1573508"/>
              <a:gd name="connsiteY4" fmla="*/ 522386 h 580429"/>
              <a:gd name="connsiteX5" fmla="*/ 1515465 w 1573508"/>
              <a:gd name="connsiteY5" fmla="*/ 580429 h 580429"/>
              <a:gd name="connsiteX6" fmla="*/ 58043 w 1573508"/>
              <a:gd name="connsiteY6" fmla="*/ 580429 h 580429"/>
              <a:gd name="connsiteX7" fmla="*/ 0 w 1573508"/>
              <a:gd name="connsiteY7" fmla="*/ 522386 h 580429"/>
              <a:gd name="connsiteX8" fmla="*/ 0 w 1573508"/>
              <a:gd name="connsiteY8" fmla="*/ 58043 h 580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3508" h="580429">
                <a:moveTo>
                  <a:pt x="0" y="58043"/>
                </a:moveTo>
                <a:cubicBezTo>
                  <a:pt x="0" y="25987"/>
                  <a:pt x="25987" y="0"/>
                  <a:pt x="58043" y="0"/>
                </a:cubicBezTo>
                <a:lnTo>
                  <a:pt x="1515465" y="0"/>
                </a:lnTo>
                <a:cubicBezTo>
                  <a:pt x="1547521" y="0"/>
                  <a:pt x="1573508" y="25987"/>
                  <a:pt x="1573508" y="58043"/>
                </a:cubicBezTo>
                <a:lnTo>
                  <a:pt x="1573508" y="522386"/>
                </a:lnTo>
                <a:cubicBezTo>
                  <a:pt x="1573508" y="554442"/>
                  <a:pt x="1547521" y="580429"/>
                  <a:pt x="1515465" y="580429"/>
                </a:cubicBezTo>
                <a:lnTo>
                  <a:pt x="58043" y="580429"/>
                </a:lnTo>
                <a:cubicBezTo>
                  <a:pt x="25987" y="580429"/>
                  <a:pt x="0" y="554442"/>
                  <a:pt x="0" y="522386"/>
                </a:cubicBezTo>
                <a:lnTo>
                  <a:pt x="0" y="58043"/>
                </a:lnTo>
                <a:close/>
              </a:path>
            </a:pathLst>
          </a:custGeom>
          <a:solidFill>
            <a:sysClr val="window" lastClr="FFFFFF">
              <a:hueOff val="0"/>
              <a:satOff val="0"/>
              <a:lumOff val="0"/>
              <a:alphaOff val="0"/>
            </a:sysClr>
          </a:solidFill>
          <a:ln w="12700" cap="flat" cmpd="sng" algn="ctr">
            <a:solidFill>
              <a:sysClr val="windowText" lastClr="000000">
                <a:shade val="80000"/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85580" tIns="85580" rIns="85580" bIns="8558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rPr>
              <a:t>Histogram voting</a:t>
            </a:r>
            <a:endParaRPr kumimoji="0" lang="ja-JP" altLang="en-US" sz="1700" b="0" i="0" u="none" strike="noStrike" kern="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8" name="フリーフォーム 107"/>
          <p:cNvSpPr/>
          <p:nvPr/>
        </p:nvSpPr>
        <p:spPr>
          <a:xfrm>
            <a:off x="1091508" y="5317001"/>
            <a:ext cx="318939" cy="217661"/>
          </a:xfrm>
          <a:custGeom>
            <a:avLst/>
            <a:gdLst>
              <a:gd name="connsiteX0" fmla="*/ 0 w 217661"/>
              <a:gd name="connsiteY0" fmla="*/ 52239 h 261193"/>
              <a:gd name="connsiteX1" fmla="*/ 108831 w 217661"/>
              <a:gd name="connsiteY1" fmla="*/ 52239 h 261193"/>
              <a:gd name="connsiteX2" fmla="*/ 108831 w 217661"/>
              <a:gd name="connsiteY2" fmla="*/ 0 h 261193"/>
              <a:gd name="connsiteX3" fmla="*/ 217661 w 217661"/>
              <a:gd name="connsiteY3" fmla="*/ 130597 h 261193"/>
              <a:gd name="connsiteX4" fmla="*/ 108831 w 217661"/>
              <a:gd name="connsiteY4" fmla="*/ 261193 h 261193"/>
              <a:gd name="connsiteX5" fmla="*/ 108831 w 217661"/>
              <a:gd name="connsiteY5" fmla="*/ 208954 h 261193"/>
              <a:gd name="connsiteX6" fmla="*/ 0 w 217661"/>
              <a:gd name="connsiteY6" fmla="*/ 208954 h 261193"/>
              <a:gd name="connsiteX7" fmla="*/ 0 w 217661"/>
              <a:gd name="connsiteY7" fmla="*/ 52239 h 261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7661" h="261193">
                <a:moveTo>
                  <a:pt x="174128" y="1"/>
                </a:moveTo>
                <a:lnTo>
                  <a:pt x="174128" y="130597"/>
                </a:lnTo>
                <a:lnTo>
                  <a:pt x="217661" y="130597"/>
                </a:lnTo>
                <a:lnTo>
                  <a:pt x="108830" y="261192"/>
                </a:lnTo>
                <a:lnTo>
                  <a:pt x="0" y="130597"/>
                </a:lnTo>
                <a:lnTo>
                  <a:pt x="43533" y="130597"/>
                </a:lnTo>
                <a:lnTo>
                  <a:pt x="43533" y="1"/>
                </a:lnTo>
                <a:lnTo>
                  <a:pt x="174128" y="1"/>
                </a:lnTo>
                <a:close/>
              </a:path>
            </a:pathLst>
          </a:custGeom>
          <a:solidFill>
            <a:sysClr val="windowText" lastClr="000000">
              <a:tint val="60000"/>
              <a:hueOff val="0"/>
              <a:satOff val="0"/>
              <a:lumOff val="0"/>
              <a:alphaOff val="0"/>
            </a:sysClr>
          </a:solidFill>
          <a:ln>
            <a:noFill/>
          </a:ln>
          <a:effectLst/>
        </p:spPr>
        <p:txBody>
          <a:bodyPr spcFirstLastPara="0" vert="horz" wrap="square" lIns="52239" tIns="0" rIns="52239" bIns="65298" numCol="1" spcCol="1270" anchor="ctr" anchorCtr="0">
            <a:no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700" b="0" i="0" u="none" strike="noStrike" kern="0" cap="none" spc="0" normalizeH="0" baseline="0" noProof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9" name="フリーフォーム 108"/>
          <p:cNvSpPr/>
          <p:nvPr/>
        </p:nvSpPr>
        <p:spPr>
          <a:xfrm>
            <a:off x="290284" y="5570939"/>
            <a:ext cx="1921386" cy="580429"/>
          </a:xfrm>
          <a:custGeom>
            <a:avLst/>
            <a:gdLst>
              <a:gd name="connsiteX0" fmla="*/ 0 w 1573508"/>
              <a:gd name="connsiteY0" fmla="*/ 58043 h 580429"/>
              <a:gd name="connsiteX1" fmla="*/ 58043 w 1573508"/>
              <a:gd name="connsiteY1" fmla="*/ 0 h 580429"/>
              <a:gd name="connsiteX2" fmla="*/ 1515465 w 1573508"/>
              <a:gd name="connsiteY2" fmla="*/ 0 h 580429"/>
              <a:gd name="connsiteX3" fmla="*/ 1573508 w 1573508"/>
              <a:gd name="connsiteY3" fmla="*/ 58043 h 580429"/>
              <a:gd name="connsiteX4" fmla="*/ 1573508 w 1573508"/>
              <a:gd name="connsiteY4" fmla="*/ 522386 h 580429"/>
              <a:gd name="connsiteX5" fmla="*/ 1515465 w 1573508"/>
              <a:gd name="connsiteY5" fmla="*/ 580429 h 580429"/>
              <a:gd name="connsiteX6" fmla="*/ 58043 w 1573508"/>
              <a:gd name="connsiteY6" fmla="*/ 580429 h 580429"/>
              <a:gd name="connsiteX7" fmla="*/ 0 w 1573508"/>
              <a:gd name="connsiteY7" fmla="*/ 522386 h 580429"/>
              <a:gd name="connsiteX8" fmla="*/ 0 w 1573508"/>
              <a:gd name="connsiteY8" fmla="*/ 58043 h 580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3508" h="580429">
                <a:moveTo>
                  <a:pt x="0" y="58043"/>
                </a:moveTo>
                <a:cubicBezTo>
                  <a:pt x="0" y="25987"/>
                  <a:pt x="25987" y="0"/>
                  <a:pt x="58043" y="0"/>
                </a:cubicBezTo>
                <a:lnTo>
                  <a:pt x="1515465" y="0"/>
                </a:lnTo>
                <a:cubicBezTo>
                  <a:pt x="1547521" y="0"/>
                  <a:pt x="1573508" y="25987"/>
                  <a:pt x="1573508" y="58043"/>
                </a:cubicBezTo>
                <a:lnTo>
                  <a:pt x="1573508" y="522386"/>
                </a:lnTo>
                <a:cubicBezTo>
                  <a:pt x="1573508" y="554442"/>
                  <a:pt x="1547521" y="580429"/>
                  <a:pt x="1515465" y="580429"/>
                </a:cubicBezTo>
                <a:lnTo>
                  <a:pt x="58043" y="580429"/>
                </a:lnTo>
                <a:cubicBezTo>
                  <a:pt x="25987" y="580429"/>
                  <a:pt x="0" y="554442"/>
                  <a:pt x="0" y="522386"/>
                </a:cubicBezTo>
                <a:lnTo>
                  <a:pt x="0" y="58043"/>
                </a:lnTo>
                <a:close/>
              </a:path>
            </a:pathLst>
          </a:custGeom>
          <a:solidFill>
            <a:sysClr val="window" lastClr="FFFFFF">
              <a:hueOff val="0"/>
              <a:satOff val="0"/>
              <a:lumOff val="0"/>
              <a:alphaOff val="0"/>
            </a:sys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spcFirstLastPara="0" vert="horz" wrap="square" lIns="85580" tIns="85580" rIns="85580" bIns="85580" numCol="1" spcCol="1270" anchor="ctr" anchorCtr="0">
            <a:noAutofit/>
          </a:bodyPr>
          <a:lstStyle/>
          <a:p>
            <a:pPr marL="0" marR="0" lvl="0" indent="0" algn="ctr" defTabSz="8001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 panose="020B0400000000000000" pitchFamily="50" charset="-128"/>
                <a:cs typeface="+mn-cs"/>
              </a:rPr>
              <a:t>Estimated HR</a:t>
            </a:r>
            <a:endParaRPr kumimoji="0" lang="ja-JP" altLang="en-US" sz="1700" b="0" i="0" u="none" strike="noStrike" kern="0" cap="none" spc="0" normalizeH="0" baseline="0" noProof="0" dirty="0" smtClean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52" name="図 5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3232"/>
          <a:stretch/>
        </p:blipFill>
        <p:spPr>
          <a:xfrm>
            <a:off x="6495455" y="4500890"/>
            <a:ext cx="1916570" cy="700507"/>
          </a:xfrm>
          <a:prstGeom prst="rect">
            <a:avLst/>
          </a:prstGeom>
        </p:spPr>
      </p:pic>
      <p:cxnSp>
        <p:nvCxnSpPr>
          <p:cNvPr id="53" name="直線矢印コネクタ 52"/>
          <p:cNvCxnSpPr>
            <a:cxnSpLocks noChangeAspect="1"/>
          </p:cNvCxnSpPr>
          <p:nvPr/>
        </p:nvCxnSpPr>
        <p:spPr>
          <a:xfrm>
            <a:off x="6964817" y="5958970"/>
            <a:ext cx="1759052" cy="6558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54" name="直線矢印コネクタ 53"/>
          <p:cNvCxnSpPr>
            <a:cxnSpLocks noChangeAspect="1"/>
          </p:cNvCxnSpPr>
          <p:nvPr/>
        </p:nvCxnSpPr>
        <p:spPr>
          <a:xfrm flipV="1">
            <a:off x="8323209" y="4928320"/>
            <a:ext cx="1721" cy="1265214"/>
          </a:xfrm>
          <a:prstGeom prst="straightConnector1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  <a:tailEnd type="arrow"/>
          </a:ln>
          <a:effectLst/>
        </p:spPr>
      </p:cxnSp>
      <p:sp>
        <p:nvSpPr>
          <p:cNvPr id="55" name="テキスト ボックス 54"/>
          <p:cNvSpPr txBox="1">
            <a:spLocks noChangeAspect="1"/>
          </p:cNvSpPr>
          <p:nvPr/>
        </p:nvSpPr>
        <p:spPr>
          <a:xfrm>
            <a:off x="7232346" y="6042619"/>
            <a:ext cx="1144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Calibri" panose="020F0502020204030204"/>
              </a:rPr>
              <a:t>Time (sec)</a:t>
            </a:r>
            <a:endParaRPr lang="ja-JP" altLang="en-US" dirty="0">
              <a:latin typeface="Calibri" panose="020F0502020204030204"/>
            </a:endParaRPr>
          </a:p>
        </p:txBody>
      </p:sp>
      <p:pic>
        <p:nvPicPr>
          <p:cNvPr id="56" name="図 5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08" r="2805"/>
          <a:stretch/>
        </p:blipFill>
        <p:spPr>
          <a:xfrm>
            <a:off x="6501886" y="5193832"/>
            <a:ext cx="1801775" cy="731043"/>
          </a:xfrm>
          <a:prstGeom prst="rect">
            <a:avLst/>
          </a:prstGeom>
        </p:spPr>
      </p:pic>
      <p:pic>
        <p:nvPicPr>
          <p:cNvPr id="57" name="図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368" y="2644281"/>
            <a:ext cx="1846801" cy="1390761"/>
          </a:xfrm>
          <a:prstGeom prst="rect">
            <a:avLst/>
          </a:prstGeom>
        </p:spPr>
      </p:pic>
      <p:grpSp>
        <p:nvGrpSpPr>
          <p:cNvPr id="58" name="グループ化 57"/>
          <p:cNvGrpSpPr>
            <a:grpSpLocks noChangeAspect="1"/>
          </p:cNvGrpSpPr>
          <p:nvPr/>
        </p:nvGrpSpPr>
        <p:grpSpPr>
          <a:xfrm>
            <a:off x="4425399" y="3437034"/>
            <a:ext cx="830175" cy="504138"/>
            <a:chOff x="1669857" y="2313924"/>
            <a:chExt cx="924303" cy="561339"/>
          </a:xfrm>
        </p:grpSpPr>
        <p:cxnSp>
          <p:nvCxnSpPr>
            <p:cNvPr id="59" name="直線矢印コネクタ 58"/>
            <p:cNvCxnSpPr/>
            <p:nvPr/>
          </p:nvCxnSpPr>
          <p:spPr>
            <a:xfrm>
              <a:off x="1843269" y="2363876"/>
              <a:ext cx="394808" cy="346443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テキスト ボックス 59"/>
                <p:cNvSpPr txBox="1"/>
                <p:nvPr/>
              </p:nvSpPr>
              <p:spPr>
                <a:xfrm>
                  <a:off x="1669857" y="2313924"/>
                  <a:ext cx="141669" cy="2741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ja-JP" alt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60" name="テキスト ボックス 5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9857" y="2313924"/>
                  <a:ext cx="141669" cy="274158"/>
                </a:xfrm>
                <a:prstGeom prst="rect">
                  <a:avLst/>
                </a:prstGeom>
                <a:blipFill>
                  <a:blip r:embed="rId5"/>
                  <a:stretch>
                    <a:fillRect r="-5238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テキスト ボックス 60"/>
                <p:cNvSpPr txBox="1"/>
                <p:nvPr/>
              </p:nvSpPr>
              <p:spPr>
                <a:xfrm>
                  <a:off x="1779910" y="2413479"/>
                  <a:ext cx="141669" cy="2741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ja-JP" alt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61" name="テキスト ボックス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9910" y="2413479"/>
                  <a:ext cx="141669" cy="274158"/>
                </a:xfrm>
                <a:prstGeom prst="rect">
                  <a:avLst/>
                </a:prstGeom>
                <a:blipFill>
                  <a:blip r:embed="rId6"/>
                  <a:stretch>
                    <a:fillRect r="-5714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テキスト ボックス 61"/>
                <p:cNvSpPr txBox="1"/>
                <p:nvPr/>
              </p:nvSpPr>
              <p:spPr>
                <a:xfrm>
                  <a:off x="1988256" y="2601105"/>
                  <a:ext cx="141669" cy="2741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kumimoji="0" lang="ja-JP" alt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62" name="テキスト ボックス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8256" y="2601105"/>
                  <a:ext cx="141669" cy="274158"/>
                </a:xfrm>
                <a:prstGeom prst="rect">
                  <a:avLst/>
                </a:prstGeom>
                <a:blipFill>
                  <a:blip r:embed="rId7"/>
                  <a:stretch>
                    <a:fillRect r="-5238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8" name="テキスト ボックス 87"/>
            <p:cNvSpPr txBox="1"/>
            <p:nvPr/>
          </p:nvSpPr>
          <p:spPr>
            <a:xfrm>
              <a:off x="1858620" y="2434998"/>
              <a:ext cx="295821" cy="342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/>
                </a:rPr>
                <a:t>.</a:t>
              </a:r>
              <a:endParaRPr kumimoji="0" lang="ja-JP" alt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9" name="テキスト ボックス 88"/>
            <p:cNvSpPr txBox="1"/>
            <p:nvPr/>
          </p:nvSpPr>
          <p:spPr>
            <a:xfrm>
              <a:off x="1900499" y="2473877"/>
              <a:ext cx="693661" cy="345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/>
                </a:rPr>
                <a:t>.</a:t>
              </a:r>
              <a:endParaRPr kumimoji="0" lang="ja-JP" alt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</a:endParaRPr>
            </a:p>
          </p:txBody>
        </p:sp>
      </p:grpSp>
      <p:pic>
        <p:nvPicPr>
          <p:cNvPr id="90" name="図 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369" y="1023398"/>
            <a:ext cx="1847238" cy="1385428"/>
          </a:xfrm>
          <a:prstGeom prst="rect">
            <a:avLst/>
          </a:prstGeom>
        </p:spPr>
      </p:pic>
      <p:grpSp>
        <p:nvGrpSpPr>
          <p:cNvPr id="91" name="グループ化 90"/>
          <p:cNvGrpSpPr>
            <a:grpSpLocks noChangeAspect="1"/>
          </p:cNvGrpSpPr>
          <p:nvPr/>
        </p:nvGrpSpPr>
        <p:grpSpPr>
          <a:xfrm>
            <a:off x="4711968" y="1072571"/>
            <a:ext cx="1394610" cy="1104687"/>
            <a:chOff x="2327526" y="1948391"/>
            <a:chExt cx="1233826" cy="977328"/>
          </a:xfrm>
        </p:grpSpPr>
        <p:pic>
          <p:nvPicPr>
            <p:cNvPr id="92" name="図 91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7526" y="1948391"/>
              <a:ext cx="1044351" cy="786959"/>
            </a:xfrm>
            <a:prstGeom prst="rect">
              <a:avLst/>
            </a:prstGeom>
          </p:spPr>
        </p:pic>
        <p:pic>
          <p:nvPicPr>
            <p:cNvPr id="93" name="図 92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2264" y="2043576"/>
              <a:ext cx="1044351" cy="786959"/>
            </a:xfrm>
            <a:prstGeom prst="rect">
              <a:avLst/>
            </a:prstGeom>
          </p:spPr>
        </p:pic>
        <p:pic>
          <p:nvPicPr>
            <p:cNvPr id="94" name="図 93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7001" y="2138760"/>
              <a:ext cx="1044351" cy="786959"/>
            </a:xfrm>
            <a:prstGeom prst="rect">
              <a:avLst/>
            </a:prstGeom>
          </p:spPr>
        </p:pic>
        <p:sp>
          <p:nvSpPr>
            <p:cNvPr id="95" name="正方形/長方形 94"/>
            <p:cNvSpPr/>
            <p:nvPr/>
          </p:nvSpPr>
          <p:spPr>
            <a:xfrm>
              <a:off x="2772225" y="2626829"/>
              <a:ext cx="95792" cy="98762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96" name="正方形/長方形 95"/>
            <p:cNvSpPr/>
            <p:nvPr/>
          </p:nvSpPr>
          <p:spPr>
            <a:xfrm>
              <a:off x="3006272" y="2551592"/>
              <a:ext cx="91754" cy="9218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97" name="グループ化 96"/>
          <p:cNvGrpSpPr>
            <a:grpSpLocks noChangeAspect="1"/>
          </p:cNvGrpSpPr>
          <p:nvPr/>
        </p:nvGrpSpPr>
        <p:grpSpPr>
          <a:xfrm>
            <a:off x="4425399" y="1861050"/>
            <a:ext cx="808365" cy="502997"/>
            <a:chOff x="1669857" y="2313924"/>
            <a:chExt cx="924303" cy="572437"/>
          </a:xfrm>
        </p:grpSpPr>
        <p:cxnSp>
          <p:nvCxnSpPr>
            <p:cNvPr id="98" name="直線矢印コネクタ 97"/>
            <p:cNvCxnSpPr/>
            <p:nvPr/>
          </p:nvCxnSpPr>
          <p:spPr>
            <a:xfrm>
              <a:off x="1843269" y="2363876"/>
              <a:ext cx="394808" cy="346443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テキスト ボックス 109"/>
                <p:cNvSpPr txBox="1"/>
                <p:nvPr/>
              </p:nvSpPr>
              <p:spPr>
                <a:xfrm>
                  <a:off x="1669857" y="2313924"/>
                  <a:ext cx="141669" cy="2852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ja-JP" alt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20" name="テキスト ボックス 1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9857" y="2313924"/>
                  <a:ext cx="141669" cy="285256"/>
                </a:xfrm>
                <a:prstGeom prst="rect">
                  <a:avLst/>
                </a:prstGeom>
                <a:blipFill>
                  <a:blip r:embed="rId13"/>
                  <a:stretch>
                    <a:fillRect r="-5238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テキスト ボックス 110"/>
                <p:cNvSpPr txBox="1"/>
                <p:nvPr/>
              </p:nvSpPr>
              <p:spPr>
                <a:xfrm>
                  <a:off x="1779910" y="2413479"/>
                  <a:ext cx="141669" cy="2852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ja-JP" alt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21" name="テキスト ボックス 1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9910" y="2413479"/>
                  <a:ext cx="141669" cy="285256"/>
                </a:xfrm>
                <a:prstGeom prst="rect">
                  <a:avLst/>
                </a:prstGeom>
                <a:blipFill>
                  <a:blip r:embed="rId14"/>
                  <a:stretch>
                    <a:fillRect r="-5714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テキスト ボックス 111"/>
                <p:cNvSpPr txBox="1"/>
                <p:nvPr/>
              </p:nvSpPr>
              <p:spPr>
                <a:xfrm>
                  <a:off x="1988256" y="2601105"/>
                  <a:ext cx="141669" cy="2852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kumimoji="0" lang="ja-JP" alt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22" name="テキスト ボックス 1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8256" y="2601105"/>
                  <a:ext cx="141669" cy="285256"/>
                </a:xfrm>
                <a:prstGeom prst="rect">
                  <a:avLst/>
                </a:prstGeom>
                <a:blipFill>
                  <a:blip r:embed="rId15"/>
                  <a:stretch>
                    <a:fillRect r="-60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3" name="テキスト ボックス 112"/>
            <p:cNvSpPr txBox="1"/>
            <p:nvPr/>
          </p:nvSpPr>
          <p:spPr>
            <a:xfrm>
              <a:off x="1858620" y="2434998"/>
              <a:ext cx="295822" cy="350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/>
                </a:rPr>
                <a:t>.</a:t>
              </a:r>
              <a:endParaRPr kumimoji="0" lang="ja-JP" alt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4" name="テキスト ボックス 113"/>
            <p:cNvSpPr txBox="1"/>
            <p:nvPr/>
          </p:nvSpPr>
          <p:spPr>
            <a:xfrm>
              <a:off x="1900499" y="2473878"/>
              <a:ext cx="693661" cy="350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/>
                </a:rPr>
                <a:t>.</a:t>
              </a:r>
              <a:endParaRPr kumimoji="0" lang="ja-JP" alt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</a:endParaRPr>
            </a:p>
          </p:txBody>
        </p:sp>
      </p:grpSp>
      <p:cxnSp>
        <p:nvCxnSpPr>
          <p:cNvPr id="115" name="直線矢印コネクタ 114"/>
          <p:cNvCxnSpPr>
            <a:cxnSpLocks noChangeAspect="1"/>
          </p:cNvCxnSpPr>
          <p:nvPr/>
        </p:nvCxnSpPr>
        <p:spPr>
          <a:xfrm flipV="1">
            <a:off x="5600098" y="1360716"/>
            <a:ext cx="1062667" cy="465232"/>
          </a:xfrm>
          <a:prstGeom prst="straightConnector1">
            <a:avLst/>
          </a:prstGeom>
          <a:noFill/>
          <a:ln w="12700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6" name="直線矢印コネクタ 115"/>
          <p:cNvCxnSpPr>
            <a:cxnSpLocks noChangeAspect="1"/>
          </p:cNvCxnSpPr>
          <p:nvPr/>
        </p:nvCxnSpPr>
        <p:spPr>
          <a:xfrm>
            <a:off x="5332173" y="1904943"/>
            <a:ext cx="1356997" cy="76732"/>
          </a:xfrm>
          <a:prstGeom prst="straightConnector1">
            <a:avLst/>
          </a:prstGeom>
          <a:noFill/>
          <a:ln w="12700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117" name="グループ化 116"/>
          <p:cNvGrpSpPr>
            <a:grpSpLocks noChangeAspect="1"/>
          </p:cNvGrpSpPr>
          <p:nvPr/>
        </p:nvGrpSpPr>
        <p:grpSpPr>
          <a:xfrm>
            <a:off x="4728017" y="5278456"/>
            <a:ext cx="1393199" cy="1098479"/>
            <a:chOff x="1278090" y="5603965"/>
            <a:chExt cx="1548377" cy="1213219"/>
          </a:xfrm>
        </p:grpSpPr>
        <p:pic>
          <p:nvPicPr>
            <p:cNvPr id="118" name="図 117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8090" y="5603965"/>
              <a:ext cx="1310598" cy="975456"/>
            </a:xfrm>
            <a:prstGeom prst="rect">
              <a:avLst/>
            </a:prstGeom>
          </p:spPr>
        </p:pic>
        <p:pic>
          <p:nvPicPr>
            <p:cNvPr id="119" name="図 118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980" y="5722847"/>
              <a:ext cx="1310598" cy="975456"/>
            </a:xfrm>
            <a:prstGeom prst="rect">
              <a:avLst/>
            </a:prstGeom>
          </p:spPr>
        </p:pic>
        <p:pic>
          <p:nvPicPr>
            <p:cNvPr id="120" name="図 119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5869" y="5841728"/>
              <a:ext cx="1310598" cy="975456"/>
            </a:xfrm>
            <a:prstGeom prst="rect">
              <a:avLst/>
            </a:prstGeom>
          </p:spPr>
        </p:pic>
      </p:grpSp>
      <p:grpSp>
        <p:nvGrpSpPr>
          <p:cNvPr id="121" name="グループ化 120"/>
          <p:cNvGrpSpPr>
            <a:grpSpLocks noChangeAspect="1"/>
          </p:cNvGrpSpPr>
          <p:nvPr/>
        </p:nvGrpSpPr>
        <p:grpSpPr>
          <a:xfrm>
            <a:off x="4719930" y="4096875"/>
            <a:ext cx="1394610" cy="1102598"/>
            <a:chOff x="1480946" y="4655036"/>
            <a:chExt cx="1394610" cy="1102598"/>
          </a:xfrm>
        </p:grpSpPr>
        <p:pic>
          <p:nvPicPr>
            <p:cNvPr id="122" name="図 121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0946" y="4655036"/>
              <a:ext cx="1180444" cy="889510"/>
            </a:xfrm>
            <a:prstGeom prst="rect">
              <a:avLst/>
            </a:prstGeom>
          </p:spPr>
        </p:pic>
        <p:pic>
          <p:nvPicPr>
            <p:cNvPr id="123" name="図 122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030" y="4762625"/>
              <a:ext cx="1180444" cy="889510"/>
            </a:xfrm>
            <a:prstGeom prst="rect">
              <a:avLst/>
            </a:prstGeom>
          </p:spPr>
        </p:pic>
        <p:pic>
          <p:nvPicPr>
            <p:cNvPr id="124" name="図 123"/>
            <p:cNvPicPr>
              <a:picLocks noChangeAspect="1"/>
            </p:cNvPicPr>
            <p:nvPr/>
          </p:nvPicPr>
          <p:blipFill>
            <a:blip r:embed="rId17" cstate="print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5112" y="4872301"/>
              <a:ext cx="1180444" cy="885333"/>
            </a:xfrm>
            <a:prstGeom prst="rect">
              <a:avLst/>
            </a:prstGeom>
          </p:spPr>
        </p:pic>
        <p:sp>
          <p:nvSpPr>
            <p:cNvPr id="125" name="正方形/長方形 124"/>
            <p:cNvSpPr/>
            <p:nvPr/>
          </p:nvSpPr>
          <p:spPr>
            <a:xfrm>
              <a:off x="1983595" y="5421884"/>
              <a:ext cx="108275" cy="111632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cxnSp>
        <p:nvCxnSpPr>
          <p:cNvPr id="126" name="直線矢印コネクタ 125"/>
          <p:cNvCxnSpPr>
            <a:cxnSpLocks noChangeAspect="1"/>
          </p:cNvCxnSpPr>
          <p:nvPr/>
        </p:nvCxnSpPr>
        <p:spPr>
          <a:xfrm flipV="1">
            <a:off x="5348705" y="5516739"/>
            <a:ext cx="1340465" cy="546988"/>
          </a:xfrm>
          <a:prstGeom prst="straightConnector1">
            <a:avLst/>
          </a:prstGeom>
          <a:noFill/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27" name="直線矢印コネクタ 126"/>
          <p:cNvCxnSpPr>
            <a:cxnSpLocks noChangeAspect="1"/>
          </p:cNvCxnSpPr>
          <p:nvPr/>
        </p:nvCxnSpPr>
        <p:spPr>
          <a:xfrm>
            <a:off x="5335513" y="4889701"/>
            <a:ext cx="1353657" cy="14215"/>
          </a:xfrm>
          <a:prstGeom prst="straightConnector1">
            <a:avLst/>
          </a:prstGeom>
          <a:noFill/>
          <a:ln w="12700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28" name="正方形/長方形 127"/>
          <p:cNvSpPr>
            <a:spLocks noChangeAspect="1"/>
          </p:cNvSpPr>
          <p:nvPr/>
        </p:nvSpPr>
        <p:spPr>
          <a:xfrm>
            <a:off x="5233255" y="6035721"/>
            <a:ext cx="108275" cy="111632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grpSp>
        <p:nvGrpSpPr>
          <p:cNvPr id="129" name="グループ化 128"/>
          <p:cNvGrpSpPr>
            <a:grpSpLocks noChangeAspect="1"/>
          </p:cNvGrpSpPr>
          <p:nvPr/>
        </p:nvGrpSpPr>
        <p:grpSpPr>
          <a:xfrm>
            <a:off x="4720788" y="2615153"/>
            <a:ext cx="1968382" cy="1126250"/>
            <a:chOff x="4742210" y="2724670"/>
            <a:chExt cx="1968382" cy="1126250"/>
          </a:xfrm>
        </p:grpSpPr>
        <p:grpSp>
          <p:nvGrpSpPr>
            <p:cNvPr id="130" name="グループ化 129"/>
            <p:cNvGrpSpPr/>
            <p:nvPr/>
          </p:nvGrpSpPr>
          <p:grpSpPr>
            <a:xfrm>
              <a:off x="4742210" y="2724670"/>
              <a:ext cx="1430061" cy="1126250"/>
              <a:chOff x="890861" y="4265794"/>
              <a:chExt cx="1981783" cy="1560872"/>
            </a:xfrm>
          </p:grpSpPr>
          <p:pic>
            <p:nvPicPr>
              <p:cNvPr id="135" name="図 134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0861" y="4265794"/>
                <a:ext cx="1676983" cy="1256072"/>
              </a:xfrm>
              <a:prstGeom prst="rect">
                <a:avLst/>
              </a:prstGeom>
            </p:spPr>
          </p:pic>
          <p:pic>
            <p:nvPicPr>
              <p:cNvPr id="136" name="図 135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3261" y="4418193"/>
                <a:ext cx="1676983" cy="1256072"/>
              </a:xfrm>
              <a:prstGeom prst="rect">
                <a:avLst/>
              </a:prstGeom>
            </p:spPr>
          </p:pic>
          <p:pic>
            <p:nvPicPr>
              <p:cNvPr id="137" name="図 136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5661" y="4570594"/>
                <a:ext cx="1676983" cy="1256072"/>
              </a:xfrm>
              <a:prstGeom prst="rect">
                <a:avLst/>
              </a:prstGeom>
            </p:spPr>
          </p:pic>
        </p:grpSp>
        <p:cxnSp>
          <p:nvCxnSpPr>
            <p:cNvPr id="131" name="直線矢印コネクタ 130"/>
            <p:cNvCxnSpPr/>
            <p:nvPr/>
          </p:nvCxnSpPr>
          <p:spPr>
            <a:xfrm flipV="1">
              <a:off x="5644027" y="3055900"/>
              <a:ext cx="1033879" cy="432637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32" name="直線矢印コネクタ 131"/>
            <p:cNvCxnSpPr/>
            <p:nvPr/>
          </p:nvCxnSpPr>
          <p:spPr>
            <a:xfrm>
              <a:off x="5388180" y="3564333"/>
              <a:ext cx="1322412" cy="74895"/>
            </a:xfrm>
            <a:prstGeom prst="straightConnector1">
              <a:avLst/>
            </a:prstGeom>
            <a:noFill/>
            <a:ln w="127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33" name="正方形/長方形 132"/>
            <p:cNvSpPr/>
            <p:nvPr/>
          </p:nvSpPr>
          <p:spPr>
            <a:xfrm>
              <a:off x="5251429" y="3500203"/>
              <a:ext cx="108275" cy="111632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34" name="正方形/長方形 133"/>
            <p:cNvSpPr/>
            <p:nvPr/>
          </p:nvSpPr>
          <p:spPr>
            <a:xfrm>
              <a:off x="5525153" y="3420948"/>
              <a:ext cx="103711" cy="1042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</p:grpSp>
      <p:grpSp>
        <p:nvGrpSpPr>
          <p:cNvPr id="138" name="グループ化 137"/>
          <p:cNvGrpSpPr>
            <a:grpSpLocks noChangeAspect="1"/>
          </p:cNvGrpSpPr>
          <p:nvPr/>
        </p:nvGrpSpPr>
        <p:grpSpPr>
          <a:xfrm>
            <a:off x="4447209" y="4842872"/>
            <a:ext cx="808365" cy="502997"/>
            <a:chOff x="1669857" y="2313924"/>
            <a:chExt cx="924303" cy="572437"/>
          </a:xfrm>
        </p:grpSpPr>
        <p:cxnSp>
          <p:nvCxnSpPr>
            <p:cNvPr id="139" name="直線矢印コネクタ 138"/>
            <p:cNvCxnSpPr/>
            <p:nvPr/>
          </p:nvCxnSpPr>
          <p:spPr>
            <a:xfrm>
              <a:off x="1843269" y="2363876"/>
              <a:ext cx="394808" cy="346443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0" name="テキスト ボックス 139"/>
                <p:cNvSpPr txBox="1"/>
                <p:nvPr/>
              </p:nvSpPr>
              <p:spPr>
                <a:xfrm>
                  <a:off x="1669857" y="2313924"/>
                  <a:ext cx="141669" cy="2852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ja-JP" alt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20" name="テキスト ボックス 1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9857" y="2313924"/>
                  <a:ext cx="141669" cy="285256"/>
                </a:xfrm>
                <a:prstGeom prst="rect">
                  <a:avLst/>
                </a:prstGeom>
                <a:blipFill>
                  <a:blip r:embed="rId13"/>
                  <a:stretch>
                    <a:fillRect r="-5238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1" name="テキスト ボックス 140"/>
                <p:cNvSpPr txBox="1"/>
                <p:nvPr/>
              </p:nvSpPr>
              <p:spPr>
                <a:xfrm>
                  <a:off x="1779910" y="2413479"/>
                  <a:ext cx="141669" cy="2852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ja-JP" alt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21" name="テキスト ボックス 1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9910" y="2413479"/>
                  <a:ext cx="141669" cy="285256"/>
                </a:xfrm>
                <a:prstGeom prst="rect">
                  <a:avLst/>
                </a:prstGeom>
                <a:blipFill>
                  <a:blip r:embed="rId14"/>
                  <a:stretch>
                    <a:fillRect r="-5714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テキスト ボックス 141"/>
                <p:cNvSpPr txBox="1"/>
                <p:nvPr/>
              </p:nvSpPr>
              <p:spPr>
                <a:xfrm>
                  <a:off x="1988256" y="2601105"/>
                  <a:ext cx="141669" cy="2852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kumimoji="0" lang="ja-JP" alt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22" name="テキスト ボックス 1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8256" y="2601105"/>
                  <a:ext cx="141669" cy="285256"/>
                </a:xfrm>
                <a:prstGeom prst="rect">
                  <a:avLst/>
                </a:prstGeom>
                <a:blipFill>
                  <a:blip r:embed="rId15"/>
                  <a:stretch>
                    <a:fillRect r="-60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3" name="テキスト ボックス 142"/>
            <p:cNvSpPr txBox="1"/>
            <p:nvPr/>
          </p:nvSpPr>
          <p:spPr>
            <a:xfrm>
              <a:off x="1858620" y="2434998"/>
              <a:ext cx="295822" cy="350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/>
                </a:rPr>
                <a:t>.</a:t>
              </a:r>
              <a:endParaRPr kumimoji="0" lang="ja-JP" alt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44" name="テキスト ボックス 143"/>
            <p:cNvSpPr txBox="1"/>
            <p:nvPr/>
          </p:nvSpPr>
          <p:spPr>
            <a:xfrm>
              <a:off x="1900499" y="2473878"/>
              <a:ext cx="693661" cy="350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/>
                </a:rPr>
                <a:t>.</a:t>
              </a:r>
              <a:endParaRPr kumimoji="0" lang="ja-JP" alt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145" name="グループ化 144"/>
          <p:cNvGrpSpPr>
            <a:grpSpLocks noChangeAspect="1"/>
          </p:cNvGrpSpPr>
          <p:nvPr/>
        </p:nvGrpSpPr>
        <p:grpSpPr>
          <a:xfrm>
            <a:off x="4425399" y="6085317"/>
            <a:ext cx="808365" cy="502997"/>
            <a:chOff x="1669857" y="2313924"/>
            <a:chExt cx="924303" cy="572437"/>
          </a:xfrm>
        </p:grpSpPr>
        <p:cxnSp>
          <p:nvCxnSpPr>
            <p:cNvPr id="146" name="直線矢印コネクタ 145"/>
            <p:cNvCxnSpPr/>
            <p:nvPr/>
          </p:nvCxnSpPr>
          <p:spPr>
            <a:xfrm>
              <a:off x="1843269" y="2363876"/>
              <a:ext cx="394808" cy="346443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テキスト ボックス 146"/>
                <p:cNvSpPr txBox="1"/>
                <p:nvPr/>
              </p:nvSpPr>
              <p:spPr>
                <a:xfrm>
                  <a:off x="1669857" y="2313924"/>
                  <a:ext cx="141669" cy="2852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ja-JP" alt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20" name="テキスト ボックス 1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69857" y="2313924"/>
                  <a:ext cx="141669" cy="285256"/>
                </a:xfrm>
                <a:prstGeom prst="rect">
                  <a:avLst/>
                </a:prstGeom>
                <a:blipFill>
                  <a:blip r:embed="rId13"/>
                  <a:stretch>
                    <a:fillRect r="-52381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テキスト ボックス 147"/>
                <p:cNvSpPr txBox="1"/>
                <p:nvPr/>
              </p:nvSpPr>
              <p:spPr>
                <a:xfrm>
                  <a:off x="1779910" y="2413479"/>
                  <a:ext cx="141669" cy="2852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ja-JP" alt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21" name="テキスト ボックス 1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9910" y="2413479"/>
                  <a:ext cx="141669" cy="285256"/>
                </a:xfrm>
                <a:prstGeom prst="rect">
                  <a:avLst/>
                </a:prstGeom>
                <a:blipFill>
                  <a:blip r:embed="rId14"/>
                  <a:stretch>
                    <a:fillRect r="-5714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テキスト ボックス 148"/>
                <p:cNvSpPr txBox="1"/>
                <p:nvPr/>
              </p:nvSpPr>
              <p:spPr>
                <a:xfrm>
                  <a:off x="1988256" y="2601105"/>
                  <a:ext cx="141669" cy="2852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kumimoji="0" lang="en-US" altLang="ja-JP" sz="1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kumimoji="0" lang="ja-JP" alt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22" name="テキスト ボックス 1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8256" y="2601105"/>
                  <a:ext cx="141669" cy="285256"/>
                </a:xfrm>
                <a:prstGeom prst="rect">
                  <a:avLst/>
                </a:prstGeom>
                <a:blipFill>
                  <a:blip r:embed="rId15"/>
                  <a:stretch>
                    <a:fillRect r="-60000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0" name="テキスト ボックス 149"/>
            <p:cNvSpPr txBox="1"/>
            <p:nvPr/>
          </p:nvSpPr>
          <p:spPr>
            <a:xfrm>
              <a:off x="1858620" y="2434998"/>
              <a:ext cx="295822" cy="350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/>
                </a:rPr>
                <a:t>.</a:t>
              </a:r>
              <a:endParaRPr kumimoji="0" lang="ja-JP" alt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51" name="テキスト ボックス 150"/>
            <p:cNvSpPr txBox="1"/>
            <p:nvPr/>
          </p:nvSpPr>
          <p:spPr>
            <a:xfrm>
              <a:off x="1900499" y="2473878"/>
              <a:ext cx="693661" cy="350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/>
                </a:rPr>
                <a:t>.</a:t>
              </a:r>
              <a:endParaRPr kumimoji="0" lang="ja-JP" alt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152" name="テキスト ボックス 151"/>
          <p:cNvSpPr txBox="1"/>
          <p:nvPr/>
        </p:nvSpPr>
        <p:spPr>
          <a:xfrm>
            <a:off x="5062420" y="766298"/>
            <a:ext cx="1342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Calibri" panose="020F0502020204030204"/>
              </a:rPr>
              <a:t>G channel</a:t>
            </a:r>
            <a:endParaRPr lang="ja-JP" altLang="en-US" dirty="0">
              <a:latin typeface="Calibri" panose="020F0502020204030204"/>
            </a:endParaRPr>
          </a:p>
        </p:txBody>
      </p:sp>
      <p:sp>
        <p:nvSpPr>
          <p:cNvPr id="153" name="テキスト ボックス 152"/>
          <p:cNvSpPr txBox="1">
            <a:spLocks noChangeAspect="1"/>
          </p:cNvSpPr>
          <p:nvPr/>
        </p:nvSpPr>
        <p:spPr>
          <a:xfrm>
            <a:off x="4882823" y="2284217"/>
            <a:ext cx="1342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Calibri" panose="020F0502020204030204"/>
              </a:rPr>
              <a:t>NIR channel</a:t>
            </a:r>
            <a:endParaRPr lang="ja-JP" altLang="en-US" dirty="0">
              <a:latin typeface="Calibri" panose="020F0502020204030204"/>
            </a:endParaRPr>
          </a:p>
        </p:txBody>
      </p:sp>
      <p:pic>
        <p:nvPicPr>
          <p:cNvPr id="154" name="図 15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30" y="2099237"/>
            <a:ext cx="1463258" cy="1097444"/>
          </a:xfrm>
          <a:prstGeom prst="rect">
            <a:avLst/>
          </a:prstGeom>
        </p:spPr>
      </p:pic>
      <p:sp>
        <p:nvSpPr>
          <p:cNvPr id="156" name="テキスト ボックス 155"/>
          <p:cNvSpPr txBox="1"/>
          <p:nvPr/>
        </p:nvSpPr>
        <p:spPr>
          <a:xfrm>
            <a:off x="2685885" y="3122597"/>
            <a:ext cx="1342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Calibri" panose="020F0502020204030204"/>
              </a:rPr>
              <a:t>RGB</a:t>
            </a:r>
            <a:r>
              <a:rPr lang="ja-JP" altLang="en-US" dirty="0">
                <a:latin typeface="Calibri" panose="020F0502020204030204"/>
              </a:rPr>
              <a:t> </a:t>
            </a:r>
            <a:r>
              <a:rPr lang="en-US" altLang="ja-JP" dirty="0" smtClean="0">
                <a:latin typeface="Calibri" panose="020F0502020204030204"/>
              </a:rPr>
              <a:t>video</a:t>
            </a:r>
            <a:endParaRPr lang="ja-JP" altLang="en-US" dirty="0">
              <a:latin typeface="Calibri" panose="020F0502020204030204"/>
            </a:endParaRPr>
          </a:p>
        </p:txBody>
      </p:sp>
      <p:sp>
        <p:nvSpPr>
          <p:cNvPr id="157" name="テキスト ボックス 156"/>
          <p:cNvSpPr txBox="1"/>
          <p:nvPr/>
        </p:nvSpPr>
        <p:spPr>
          <a:xfrm>
            <a:off x="2685885" y="4798757"/>
            <a:ext cx="1342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Calibri" panose="020F0502020204030204"/>
              </a:rPr>
              <a:t>NIR</a:t>
            </a:r>
            <a:r>
              <a:rPr lang="ja-JP" altLang="en-US" dirty="0" smtClean="0">
                <a:latin typeface="Calibri" panose="020F0502020204030204"/>
              </a:rPr>
              <a:t> </a:t>
            </a:r>
            <a:r>
              <a:rPr lang="en-US" altLang="ja-JP" dirty="0" smtClean="0">
                <a:latin typeface="Calibri" panose="020F0502020204030204"/>
              </a:rPr>
              <a:t>video</a:t>
            </a:r>
            <a:endParaRPr lang="ja-JP" altLang="en-US" dirty="0">
              <a:latin typeface="Calibri" panose="020F0502020204030204"/>
            </a:endParaRPr>
          </a:p>
        </p:txBody>
      </p:sp>
      <p:sp>
        <p:nvSpPr>
          <p:cNvPr id="158" name="右中かっこ 157"/>
          <p:cNvSpPr/>
          <p:nvPr/>
        </p:nvSpPr>
        <p:spPr>
          <a:xfrm>
            <a:off x="4153509" y="1904943"/>
            <a:ext cx="216005" cy="3078480"/>
          </a:xfrm>
          <a:prstGeom prst="rightBrace">
            <a:avLst>
              <a:gd name="adj1" fmla="val 46210"/>
              <a:gd name="adj2" fmla="val 50000"/>
            </a:avLst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9" name="正方形/長方形 158"/>
          <p:cNvSpPr>
            <a:spLocks noChangeAspect="1"/>
          </p:cNvSpPr>
          <p:nvPr/>
        </p:nvSpPr>
        <p:spPr>
          <a:xfrm>
            <a:off x="3006045" y="2741978"/>
            <a:ext cx="157130" cy="162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0" name="正方形/長方形 159"/>
          <p:cNvSpPr>
            <a:spLocks noChangeAspect="1"/>
          </p:cNvSpPr>
          <p:nvPr/>
        </p:nvSpPr>
        <p:spPr>
          <a:xfrm>
            <a:off x="3310341" y="2650405"/>
            <a:ext cx="157130" cy="162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1" name="正方形/長方形 160"/>
          <p:cNvSpPr>
            <a:spLocks noChangeAspect="1"/>
          </p:cNvSpPr>
          <p:nvPr/>
        </p:nvSpPr>
        <p:spPr>
          <a:xfrm>
            <a:off x="3332497" y="4285046"/>
            <a:ext cx="157130" cy="162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2" name="正方形/長方形 161"/>
          <p:cNvSpPr>
            <a:spLocks noChangeAspect="1"/>
          </p:cNvSpPr>
          <p:nvPr/>
        </p:nvSpPr>
        <p:spPr>
          <a:xfrm>
            <a:off x="3012181" y="4354400"/>
            <a:ext cx="157130" cy="162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3" name="右中かっこ 162"/>
          <p:cNvSpPr/>
          <p:nvPr/>
        </p:nvSpPr>
        <p:spPr>
          <a:xfrm>
            <a:off x="6256947" y="4086553"/>
            <a:ext cx="234041" cy="2342524"/>
          </a:xfrm>
          <a:prstGeom prst="rightBrace">
            <a:avLst>
              <a:gd name="adj1" fmla="val 44398"/>
              <a:gd name="adj2" fmla="val 50000"/>
            </a:avLst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1397027" y="6321064"/>
            <a:ext cx="2097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Face Tracking algorithm: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sp>
        <p:nvSpPr>
          <p:cNvPr id="171" name="テキスト ボックス 170"/>
          <p:cNvSpPr txBox="1">
            <a:spLocks noChangeAspect="1"/>
          </p:cNvSpPr>
          <p:nvPr/>
        </p:nvSpPr>
        <p:spPr>
          <a:xfrm>
            <a:off x="8355168" y="4754447"/>
            <a:ext cx="461665" cy="115076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Segoe UI"/>
                <a:ea typeface="游ゴシック"/>
                <a:cs typeface="+mn-cs"/>
              </a:rPr>
              <a:t>Pixel value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Segoe UI"/>
              <a:ea typeface="游ゴシック"/>
              <a:cs typeface="+mn-cs"/>
            </a:endParaRPr>
          </a:p>
        </p:txBody>
      </p:sp>
      <p:pic>
        <p:nvPicPr>
          <p:cNvPr id="172" name="図 17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242" y="1979640"/>
            <a:ext cx="1622151" cy="1216614"/>
          </a:xfrm>
          <a:prstGeom prst="rect">
            <a:avLst/>
          </a:prstGeom>
        </p:spPr>
      </p:pic>
      <p:pic>
        <p:nvPicPr>
          <p:cNvPr id="173" name="図 17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617" y="3656672"/>
            <a:ext cx="1609401" cy="120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69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BCDD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indefinite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indefinite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indefinite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indefinite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128" grpId="0" animBg="1"/>
      <p:bldP spid="152" grpId="0"/>
      <p:bldP spid="153" grpId="0"/>
      <p:bldP spid="158" grpId="0" animBg="1"/>
      <p:bldP spid="163" grpId="0" animBg="1"/>
      <p:bldP spid="171" grpId="0"/>
    </p:bldLst>
  </p:timing>
</p:sld>
</file>

<file path=ppt/theme/theme1.xml><?xml version="1.0" encoding="utf-8"?>
<a:theme xmlns:a="http://schemas.openxmlformats.org/drawingml/2006/main" name="テーマ2">
  <a:themeElements>
    <a:clrScheme name="ユーザー定義 2">
      <a:dk1>
        <a:srgbClr val="4D4D4D"/>
      </a:dk1>
      <a:lt1>
        <a:sysClr val="window" lastClr="FFFFFF"/>
      </a:lt1>
      <a:dk2>
        <a:srgbClr val="0085BC"/>
      </a:dk2>
      <a:lt2>
        <a:srgbClr val="EEECE1"/>
      </a:lt2>
      <a:accent1>
        <a:srgbClr val="5682AF"/>
      </a:accent1>
      <a:accent2>
        <a:srgbClr val="C0504D"/>
      </a:accent2>
      <a:accent3>
        <a:srgbClr val="9BBB59"/>
      </a:accent3>
      <a:accent4>
        <a:srgbClr val="8064A2"/>
      </a:accent4>
      <a:accent5>
        <a:srgbClr val="FF5050"/>
      </a:accent5>
      <a:accent6>
        <a:srgbClr val="F79646"/>
      </a:accent6>
      <a:hlink>
        <a:srgbClr val="0000FF"/>
      </a:hlink>
      <a:folHlink>
        <a:srgbClr val="800080"/>
      </a:folHlink>
    </a:clrScheme>
    <a:fontScheme name="ユーザー定義 2">
      <a:majorFont>
        <a:latin typeface="Segoe UI Light"/>
        <a:ea typeface="游ゴシック"/>
        <a:cs typeface=""/>
      </a:majorFont>
      <a:minorFont>
        <a:latin typeface="Segoe UI"/>
        <a:ea typeface="游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>
          <a:solidFill>
            <a:schemeClr val="tx1"/>
          </a:solidFill>
        </a:ln>
        <a:effectLst/>
        <a:extLst/>
      </a:spPr>
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<a:prstTxWarp prst="textNoShape">
          <a:avLst/>
        </a:prstTxWarp>
        <a:spAutoFit/>
      </a:bodyPr>
      <a:lstStyle>
        <a:defPPr algn="just">
          <a:lnSpc>
            <a:spcPct val="140000"/>
          </a:lnSpc>
          <a:spcBef>
            <a:spcPct val="0"/>
          </a:spcBef>
          <a:spcAft>
            <a:spcPts val="600"/>
          </a:spcAft>
          <a:defRPr kumimoji="1" sz="1600" dirty="0" smtClean="0">
            <a:solidFill>
              <a:srgbClr val="4D4D4D"/>
            </a:solidFill>
            <a:latin typeface="メイリオ" pitchFamily="50" charset="-128"/>
            <a:ea typeface="メイリオ" pitchFamily="50" charset="-128"/>
            <a:cs typeface="メイリオ" pitchFamily="50" charset="-128"/>
          </a:defRPr>
        </a:defPPr>
      </a:lstStyle>
    </a:spDef>
    <a:lnDef>
      <a:spPr>
        <a:ln w="28575">
          <a:solidFill>
            <a:schemeClr val="tx1"/>
          </a:solidFill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kumimoji="1" sz="2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テーマ2" id="{2B99E58A-B6CB-4AA7-855E-AD08F6B57DB7}" vid="{DB522E2E-09D7-4F1B-AE52-E6812941FBD5}"/>
    </a:ext>
  </a:extLst>
</a:theme>
</file>

<file path=ppt/theme/theme2.xml><?xml version="1.0" encoding="utf-8"?>
<a:theme xmlns:a="http://schemas.openxmlformats.org/drawingml/2006/main" name="1_テーマ2">
  <a:themeElements>
    <a:clrScheme name="ユーザー定義 2">
      <a:dk1>
        <a:srgbClr val="4D4D4D"/>
      </a:dk1>
      <a:lt1>
        <a:sysClr val="window" lastClr="FFFFFF"/>
      </a:lt1>
      <a:dk2>
        <a:srgbClr val="0085BC"/>
      </a:dk2>
      <a:lt2>
        <a:srgbClr val="EEECE1"/>
      </a:lt2>
      <a:accent1>
        <a:srgbClr val="5682AF"/>
      </a:accent1>
      <a:accent2>
        <a:srgbClr val="C0504D"/>
      </a:accent2>
      <a:accent3>
        <a:srgbClr val="9BBB59"/>
      </a:accent3>
      <a:accent4>
        <a:srgbClr val="8064A2"/>
      </a:accent4>
      <a:accent5>
        <a:srgbClr val="FF5050"/>
      </a:accent5>
      <a:accent6>
        <a:srgbClr val="F79646"/>
      </a:accent6>
      <a:hlink>
        <a:srgbClr val="0000FF"/>
      </a:hlink>
      <a:folHlink>
        <a:srgbClr val="800080"/>
      </a:folHlink>
    </a:clrScheme>
    <a:fontScheme name="ユーザー定義 2">
      <a:majorFont>
        <a:latin typeface="Segoe UI Light"/>
        <a:ea typeface="游ゴシック"/>
        <a:cs typeface=""/>
      </a:majorFont>
      <a:minorFont>
        <a:latin typeface="Segoe UI"/>
        <a:ea typeface="游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>
          <a:solidFill>
            <a:schemeClr val="tx1"/>
          </a:solidFill>
        </a:ln>
        <a:effectLst/>
        <a:extLst/>
      </a:spPr>
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<a:prstTxWarp prst="textNoShape">
          <a:avLst/>
        </a:prstTxWarp>
        <a:spAutoFit/>
      </a:bodyPr>
      <a:lstStyle>
        <a:defPPr algn="just">
          <a:lnSpc>
            <a:spcPct val="140000"/>
          </a:lnSpc>
          <a:spcBef>
            <a:spcPct val="0"/>
          </a:spcBef>
          <a:spcAft>
            <a:spcPts val="600"/>
          </a:spcAft>
          <a:defRPr kumimoji="1" sz="1600" dirty="0" smtClean="0">
            <a:solidFill>
              <a:srgbClr val="4D4D4D"/>
            </a:solidFill>
            <a:latin typeface="メイリオ" pitchFamily="50" charset="-128"/>
            <a:ea typeface="メイリオ" pitchFamily="50" charset="-128"/>
            <a:cs typeface="メイリオ" pitchFamily="50" charset="-128"/>
          </a:defRPr>
        </a:defPPr>
      </a:lstStyle>
    </a:spDef>
    <a:lnDef>
      <a:spPr>
        <a:ln w="28575">
          <a:solidFill>
            <a:schemeClr val="tx1"/>
          </a:solidFill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kumimoji="1" sz="2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テーマ2" id="{2B99E58A-B6CB-4AA7-855E-AD08F6B57DB7}" vid="{DB522E2E-09D7-4F1B-AE52-E6812941FBD5}"/>
    </a:ext>
  </a:extLst>
</a:theme>
</file>

<file path=ppt/theme/theme3.xml><?xml version="1.0" encoding="utf-8"?>
<a:theme xmlns:a="http://schemas.openxmlformats.org/drawingml/2006/main" name="2_テーマ2">
  <a:themeElements>
    <a:clrScheme name="ユーザー定義 2">
      <a:dk1>
        <a:srgbClr val="4D4D4D"/>
      </a:dk1>
      <a:lt1>
        <a:sysClr val="window" lastClr="FFFFFF"/>
      </a:lt1>
      <a:dk2>
        <a:srgbClr val="0085BC"/>
      </a:dk2>
      <a:lt2>
        <a:srgbClr val="EEECE1"/>
      </a:lt2>
      <a:accent1>
        <a:srgbClr val="5682AF"/>
      </a:accent1>
      <a:accent2>
        <a:srgbClr val="C0504D"/>
      </a:accent2>
      <a:accent3>
        <a:srgbClr val="9BBB59"/>
      </a:accent3>
      <a:accent4>
        <a:srgbClr val="8064A2"/>
      </a:accent4>
      <a:accent5>
        <a:srgbClr val="FF5050"/>
      </a:accent5>
      <a:accent6>
        <a:srgbClr val="F79646"/>
      </a:accent6>
      <a:hlink>
        <a:srgbClr val="0000FF"/>
      </a:hlink>
      <a:folHlink>
        <a:srgbClr val="800080"/>
      </a:folHlink>
    </a:clrScheme>
    <a:fontScheme name="ユーザー定義 2">
      <a:majorFont>
        <a:latin typeface="Segoe UI Light"/>
        <a:ea typeface="游ゴシック"/>
        <a:cs typeface=""/>
      </a:majorFont>
      <a:minorFont>
        <a:latin typeface="Segoe UI"/>
        <a:ea typeface="游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19050">
          <a:solidFill>
            <a:schemeClr val="tx1"/>
          </a:solidFill>
        </a:ln>
        <a:effectLst/>
        <a:extLst/>
      </a:spPr>
      <a:bodyPr rot="0" spcFirstLastPara="0" vertOverflow="overflow" horzOverflow="overflow" vert="horz" wrap="square" lIns="108000" tIns="108000" rIns="108000" bIns="90000" numCol="1" spcCol="0" rtlCol="0" fromWordArt="0" anchor="ctr" anchorCtr="0" forceAA="0" compatLnSpc="1">
        <a:prstTxWarp prst="textNoShape">
          <a:avLst/>
        </a:prstTxWarp>
        <a:spAutoFit/>
      </a:bodyPr>
      <a:lstStyle>
        <a:defPPr algn="just">
          <a:lnSpc>
            <a:spcPct val="140000"/>
          </a:lnSpc>
          <a:spcBef>
            <a:spcPct val="0"/>
          </a:spcBef>
          <a:spcAft>
            <a:spcPts val="600"/>
          </a:spcAft>
          <a:defRPr kumimoji="1" sz="1600" dirty="0" smtClean="0">
            <a:solidFill>
              <a:srgbClr val="4D4D4D"/>
            </a:solidFill>
            <a:latin typeface="メイリオ" pitchFamily="50" charset="-128"/>
            <a:ea typeface="メイリオ" pitchFamily="50" charset="-128"/>
            <a:cs typeface="メイリオ" pitchFamily="50" charset="-128"/>
          </a:defRPr>
        </a:defPPr>
      </a:lstStyle>
    </a:spDef>
    <a:lnDef>
      <a:spPr>
        <a:ln w="28575">
          <a:solidFill>
            <a:schemeClr val="tx1"/>
          </a:solidFill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kumimoji="1" sz="28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テーマ2" id="{2B99E58A-B6CB-4AA7-855E-AD08F6B57DB7}" vid="{DB522E2E-09D7-4F1B-AE52-E6812941FBD5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1018</Words>
  <Application>Microsoft Office PowerPoint</Application>
  <PresentationFormat>画面に合わせる (4:3)</PresentationFormat>
  <Paragraphs>421</Paragraphs>
  <Slides>23</Slides>
  <Notes>23</Notes>
  <HiddenSlides>0</HiddenSlides>
  <MMClips>14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23</vt:i4>
      </vt:variant>
    </vt:vector>
  </HeadingPairs>
  <TitlesOfParts>
    <vt:vector size="35" baseType="lpstr">
      <vt:lpstr>ＭＳ Ｐゴシック</vt:lpstr>
      <vt:lpstr>メイリオ</vt:lpstr>
      <vt:lpstr>游ゴシック</vt:lpstr>
      <vt:lpstr>Arial</vt:lpstr>
      <vt:lpstr>Arial Narrow</vt:lpstr>
      <vt:lpstr>Calibri</vt:lpstr>
      <vt:lpstr>Cambria Math</vt:lpstr>
      <vt:lpstr>Segoe UI</vt:lpstr>
      <vt:lpstr>Times New Roman</vt:lpstr>
      <vt:lpstr>テーマ2</vt:lpstr>
      <vt:lpstr>1_テーマ2</vt:lpstr>
      <vt:lpstr>2_テーマ2</vt:lpstr>
      <vt:lpstr>PowerPoint プレゼンテーション</vt:lpstr>
      <vt:lpstr>Background </vt:lpstr>
      <vt:lpstr>Background </vt:lpstr>
      <vt:lpstr>Proposed setup</vt:lpstr>
      <vt:lpstr>Non-RGB camera based methods</vt:lpstr>
      <vt:lpstr>Existing algorithm using RGB camera</vt:lpstr>
      <vt:lpstr>Existing algorithm using RGB camera</vt:lpstr>
      <vt:lpstr>Proposed face patch sampling</vt:lpstr>
      <vt:lpstr>Face tracking and signal extraction</vt:lpstr>
      <vt:lpstr>Candidate HR estimation</vt:lpstr>
      <vt:lpstr>Candidate HR estimation</vt:lpstr>
      <vt:lpstr>Histogram voting</vt:lpstr>
      <vt:lpstr>Histogram voting</vt:lpstr>
      <vt:lpstr>Experimental setup</vt:lpstr>
      <vt:lpstr>RGB-NIR camera</vt:lpstr>
      <vt:lpstr>Compared methods </vt:lpstr>
      <vt:lpstr>Evaluation metric</vt:lpstr>
      <vt:lpstr>Experimental results</vt:lpstr>
      <vt:lpstr>Experimental results</vt:lpstr>
      <vt:lpstr>Experimental results</vt:lpstr>
      <vt:lpstr>Experimental results</vt:lpstr>
      <vt:lpstr>Experimental results</vt:lpstr>
      <vt:lpstr>Conclusion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2018-08-09T08:50:42Z</dcterms:created>
  <dcterms:modified xsi:type="dcterms:W3CDTF">2018-08-09T08:51:09Z</dcterms:modified>
</cp:coreProperties>
</file>